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291" r:id="rId3"/>
    <p:sldId id="293" r:id="rId4"/>
    <p:sldId id="294" r:id="rId5"/>
    <p:sldId id="295" r:id="rId6"/>
    <p:sldId id="292" r:id="rId7"/>
    <p:sldId id="271" r:id="rId8"/>
    <p:sldId id="296" r:id="rId9"/>
    <p:sldId id="297" r:id="rId10"/>
    <p:sldId id="298" r:id="rId11"/>
    <p:sldId id="259" r:id="rId12"/>
    <p:sldId id="299" r:id="rId13"/>
    <p:sldId id="258" r:id="rId14"/>
    <p:sldId id="300" r:id="rId15"/>
    <p:sldId id="273" r:id="rId16"/>
    <p:sldId id="301" r:id="rId17"/>
    <p:sldId id="274" r:id="rId18"/>
    <p:sldId id="272" r:id="rId19"/>
    <p:sldId id="281" r:id="rId20"/>
    <p:sldId id="302" r:id="rId21"/>
    <p:sldId id="303" r:id="rId22"/>
    <p:sldId id="282" r:id="rId2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0" autoAdjust="0"/>
    <p:restoredTop sz="92893" autoAdjust="0"/>
  </p:normalViewPr>
  <p:slideViewPr>
    <p:cSldViewPr>
      <p:cViewPr varScale="1">
        <p:scale>
          <a:sx n="86" d="100"/>
          <a:sy n="86" d="100"/>
        </p:scale>
        <p:origin x="581"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2ABDEC-EEC7-46E0-858D-E78FFD55BEA0}" type="datetimeFigureOut">
              <a:rPr lang="ru-RU" smtClean="0"/>
              <a:t>30.07.2023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BFDF22-5750-4AAC-B891-40CD740791DB}" type="slidenum">
              <a:rPr lang="ru-RU" smtClean="0"/>
              <a:t>‹#›</a:t>
            </a:fld>
            <a:endParaRPr lang="ru-RU"/>
          </a:p>
        </p:txBody>
      </p:sp>
    </p:spTree>
    <p:extLst>
      <p:ext uri="{BB962C8B-B14F-4D97-AF65-F5344CB8AC3E}">
        <p14:creationId xmlns:p14="http://schemas.microsoft.com/office/powerpoint/2010/main" val="1856329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9BFDF22-5750-4AAC-B891-40CD740791DB}" type="slidenum">
              <a:rPr lang="ru-RU" smtClean="0"/>
              <a:t>2</a:t>
            </a:fld>
            <a:endParaRPr lang="ru-RU"/>
          </a:p>
        </p:txBody>
      </p:sp>
    </p:spTree>
    <p:extLst>
      <p:ext uri="{BB962C8B-B14F-4D97-AF65-F5344CB8AC3E}">
        <p14:creationId xmlns:p14="http://schemas.microsoft.com/office/powerpoint/2010/main" val="3614069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Чем больше апертура – тем выше разрешающая способность телескопа</a:t>
            </a:r>
          </a:p>
          <a:p>
            <a:r>
              <a:rPr lang="ru-RU" dirty="0"/>
              <a:t>-Рефракторы</a:t>
            </a:r>
            <a:r>
              <a:rPr lang="ru-RU" baseline="0" dirty="0"/>
              <a:t> ахроматы дают большую хроматическую аберрацию, и плохо подходят для фотографирования </a:t>
            </a:r>
            <a:r>
              <a:rPr lang="ru-RU" baseline="0" dirty="0" err="1"/>
              <a:t>дипскай</a:t>
            </a:r>
            <a:r>
              <a:rPr lang="ru-RU" baseline="0" dirty="0"/>
              <a:t> объектов</a:t>
            </a:r>
          </a:p>
          <a:p>
            <a:r>
              <a:rPr lang="ru-RU" baseline="0" dirty="0"/>
              <a:t>-Пример хорошего астрографа – рефрактор апохромат </a:t>
            </a:r>
            <a:r>
              <a:rPr lang="en-US" baseline="0" dirty="0"/>
              <a:t>ED80</a:t>
            </a:r>
            <a:r>
              <a:rPr lang="ru-RU" baseline="0" dirty="0"/>
              <a:t>, имеющий широкое поле зрения без хроматизма, центрального экранирования, с высокой контрастностью изображения</a:t>
            </a:r>
            <a:endParaRPr lang="ru-RU" dirty="0"/>
          </a:p>
        </p:txBody>
      </p:sp>
      <p:sp>
        <p:nvSpPr>
          <p:cNvPr id="4" name="Номер слайда 3"/>
          <p:cNvSpPr>
            <a:spLocks noGrp="1"/>
          </p:cNvSpPr>
          <p:nvPr>
            <p:ph type="sldNum" sz="quarter" idx="10"/>
          </p:nvPr>
        </p:nvSpPr>
        <p:spPr/>
        <p:txBody>
          <a:bodyPr/>
          <a:lstStyle/>
          <a:p>
            <a:fld id="{09BFDF22-5750-4AAC-B891-40CD740791DB}" type="slidenum">
              <a:rPr lang="ru-RU" smtClean="0"/>
              <a:t>15</a:t>
            </a:fld>
            <a:endParaRPr lang="ru-RU"/>
          </a:p>
        </p:txBody>
      </p:sp>
    </p:spTree>
    <p:extLst>
      <p:ext uri="{BB962C8B-B14F-4D97-AF65-F5344CB8AC3E}">
        <p14:creationId xmlns:p14="http://schemas.microsoft.com/office/powerpoint/2010/main" val="1699737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-Здесь</a:t>
            </a:r>
            <a:r>
              <a:rPr lang="ru-RU" baseline="0" dirty="0"/>
              <a:t> важно качество оптики, большая апертура уже необязательна</a:t>
            </a:r>
            <a:endParaRPr lang="ru-RU" dirty="0"/>
          </a:p>
        </p:txBody>
      </p:sp>
      <p:sp>
        <p:nvSpPr>
          <p:cNvPr id="4" name="Номер слайда 3"/>
          <p:cNvSpPr>
            <a:spLocks noGrp="1"/>
          </p:cNvSpPr>
          <p:nvPr>
            <p:ph type="sldNum" sz="quarter" idx="10"/>
          </p:nvPr>
        </p:nvSpPr>
        <p:spPr/>
        <p:txBody>
          <a:bodyPr/>
          <a:lstStyle/>
          <a:p>
            <a:fld id="{09BFDF22-5750-4AAC-B891-40CD740791DB}" type="slidenum">
              <a:rPr lang="ru-RU" smtClean="0"/>
              <a:t>17</a:t>
            </a:fld>
            <a:endParaRPr lang="ru-RU"/>
          </a:p>
        </p:txBody>
      </p:sp>
    </p:spTree>
    <p:extLst>
      <p:ext uri="{BB962C8B-B14F-4D97-AF65-F5344CB8AC3E}">
        <p14:creationId xmlns:p14="http://schemas.microsoft.com/office/powerpoint/2010/main" val="2705922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-Важна чувствительная</a:t>
            </a:r>
            <a:r>
              <a:rPr lang="ru-RU" baseline="0" dirty="0"/>
              <a:t> малошумная матрица, </a:t>
            </a:r>
            <a:r>
              <a:rPr lang="ru-RU" baseline="0" dirty="0" err="1"/>
              <a:t>многопиксельность</a:t>
            </a:r>
            <a:r>
              <a:rPr lang="ru-RU" baseline="0" dirty="0"/>
              <a:t> не обязательна</a:t>
            </a:r>
            <a:endParaRPr lang="ru-RU" dirty="0"/>
          </a:p>
          <a:p>
            <a:r>
              <a:rPr lang="ru-RU" dirty="0"/>
              <a:t>-</a:t>
            </a:r>
            <a:r>
              <a:rPr lang="ru-RU" dirty="0" err="1"/>
              <a:t>Кроп</a:t>
            </a:r>
            <a:r>
              <a:rPr lang="ru-RU" dirty="0"/>
              <a:t>-фактор хорош на малых объективах, увеличивая ЭФР, но плох,</a:t>
            </a:r>
            <a:r>
              <a:rPr lang="ru-RU" baseline="0" dirty="0"/>
              <a:t> если необходим большой угол зрения</a:t>
            </a:r>
          </a:p>
          <a:p>
            <a:r>
              <a:rPr lang="ru-RU" baseline="0" dirty="0"/>
              <a:t>-Диафрагма также влияет на глубину резкости, но для </a:t>
            </a:r>
            <a:r>
              <a:rPr lang="ru-RU" baseline="0" dirty="0" err="1"/>
              <a:t>астрофото</a:t>
            </a:r>
            <a:r>
              <a:rPr lang="ru-RU" baseline="0" dirty="0"/>
              <a:t> это неважно</a:t>
            </a:r>
          </a:p>
          <a:p>
            <a:r>
              <a:rPr lang="ru-RU" baseline="0" dirty="0"/>
              <a:t>-Сфокусироваться можно на далёких фонарях или по ярким звёздам сделав несколько калибровочных кадров</a:t>
            </a:r>
            <a:endParaRPr lang="ru-RU" dirty="0"/>
          </a:p>
        </p:txBody>
      </p:sp>
      <p:sp>
        <p:nvSpPr>
          <p:cNvPr id="4" name="Номер слайда 3"/>
          <p:cNvSpPr>
            <a:spLocks noGrp="1"/>
          </p:cNvSpPr>
          <p:nvPr>
            <p:ph type="sldNum" sz="quarter" idx="10"/>
          </p:nvPr>
        </p:nvSpPr>
        <p:spPr/>
        <p:txBody>
          <a:bodyPr/>
          <a:lstStyle/>
          <a:p>
            <a:fld id="{09BFDF22-5750-4AAC-B891-40CD740791DB}" type="slidenum">
              <a:rPr lang="ru-RU" smtClean="0"/>
              <a:t>18</a:t>
            </a:fld>
            <a:endParaRPr lang="ru-RU"/>
          </a:p>
        </p:txBody>
      </p:sp>
    </p:spTree>
    <p:extLst>
      <p:ext uri="{BB962C8B-B14F-4D97-AF65-F5344CB8AC3E}">
        <p14:creationId xmlns:p14="http://schemas.microsoft.com/office/powerpoint/2010/main" val="40159801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B4C71EC6-210F-42DE-9C53-41977AD35B3D}" type="datetimeFigureOut">
              <a:rPr lang="ru-RU" smtClean="0"/>
              <a:t>30.07.2023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ru-RU"/>
              <a:t>Образец заголовка</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30.07.2023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30.07.2023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ru-RU"/>
              <a:t>Образец 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30.07.2023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8" name="Content Placeholder 7"/>
          <p:cNvSpPr>
            <a:spLocks noGrp="1"/>
          </p:cNvSpPr>
          <p:nvPr>
            <p:ph sz="quarter" idx="13"/>
          </p:nvPr>
        </p:nvSpPr>
        <p:spPr>
          <a:xfrm>
            <a:off x="609600" y="1600200"/>
            <a:ext cx="79248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ru-RU"/>
              <a:t>Образец заголовка</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30.07.2023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2" name="Title 1"/>
          <p:cNvSpPr>
            <a:spLocks noGrp="1"/>
          </p:cNvSpPr>
          <p:nvPr>
            <p:ph type="title"/>
          </p:nvPr>
        </p:nvSpPr>
        <p:spPr>
          <a:xfrm>
            <a:off x="609600" y="274638"/>
            <a:ext cx="7924800" cy="1143000"/>
          </a:xfrm>
        </p:spPr>
        <p:txBody>
          <a:bodyPr/>
          <a:lstStyle/>
          <a:p>
            <a:r>
              <a:rPr lang="ru-RU"/>
              <a:t>Образец заголовка</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t>30.07.2023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2" name="Title 1"/>
          <p:cNvSpPr>
            <a:spLocks noGrp="1"/>
          </p:cNvSpPr>
          <p:nvPr>
            <p:ph type="title"/>
          </p:nvPr>
        </p:nvSpPr>
        <p:spPr>
          <a:xfrm>
            <a:off x="609600" y="274638"/>
            <a:ext cx="7924800" cy="1143000"/>
          </a:xfrm>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7" name="Date Placeholder 6"/>
          <p:cNvSpPr>
            <a:spLocks noGrp="1"/>
          </p:cNvSpPr>
          <p:nvPr>
            <p:ph type="dt" sz="half" idx="10"/>
          </p:nvPr>
        </p:nvSpPr>
        <p:spPr/>
        <p:txBody>
          <a:bodyPr/>
          <a:lstStyle/>
          <a:p>
            <a:fld id="{B4C71EC6-210F-42DE-9C53-41977AD35B3D}" type="datetimeFigureOut">
              <a:rPr lang="ru-RU" smtClean="0"/>
              <a:t>30.07.2023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t>30.07.2023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30.07.2023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ru-RU"/>
              <a:t>Образец заголовка</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30.07.2023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ru-RU"/>
              <a:t>Образец заголовка</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30.07.2023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ru-RU"/>
              <a:t>Образец заголовка</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B4C71EC6-210F-42DE-9C53-41977AD35B3D}" type="datetimeFigureOut">
              <a:rPr lang="ru-RU" smtClean="0"/>
              <a:t>30.07.2023</a:t>
            </a:fld>
            <a:endParaRPr lang="ru-RU"/>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ru-RU"/>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B19B0651-EE4F-4900-A07F-96A6BFA9D0F0}"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emf"/></Relationships>
</file>

<file path=ppt/slides/_rels/slide14.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1.emf"/><Relationship Id="rId7" Type="http://schemas.openxmlformats.org/officeDocument/2006/relationships/image" Target="../media/image35.emf"/><Relationship Id="rId2" Type="http://schemas.openxmlformats.org/officeDocument/2006/relationships/image" Target="../media/image30.emf"/><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emf"/><Relationship Id="rId10" Type="http://schemas.openxmlformats.org/officeDocument/2006/relationships/image" Target="../media/image38.emf"/><Relationship Id="rId4" Type="http://schemas.openxmlformats.org/officeDocument/2006/relationships/image" Target="../media/image32.emf"/><Relationship Id="rId9" Type="http://schemas.openxmlformats.org/officeDocument/2006/relationships/image" Target="../media/image37.emf"/></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5.emf"/><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p:txBody>
          <a:bodyPr/>
          <a:lstStyle/>
          <a:p>
            <a:r>
              <a:rPr lang="ru-RU" dirty="0"/>
              <a:t>Особенности</a:t>
            </a:r>
          </a:p>
        </p:txBody>
      </p:sp>
      <p:sp>
        <p:nvSpPr>
          <p:cNvPr id="2" name="Заголовок 1"/>
          <p:cNvSpPr>
            <a:spLocks noGrp="1"/>
          </p:cNvSpPr>
          <p:nvPr>
            <p:ph type="ctrTitle"/>
          </p:nvPr>
        </p:nvSpPr>
        <p:spPr/>
        <p:txBody>
          <a:bodyPr/>
          <a:lstStyle/>
          <a:p>
            <a:r>
              <a:rPr lang="ru-RU" dirty="0"/>
              <a:t>Визуальные наблюдения в телескоп</a:t>
            </a:r>
          </a:p>
        </p:txBody>
      </p:sp>
    </p:spTree>
    <p:extLst>
      <p:ext uri="{BB962C8B-B14F-4D97-AF65-F5344CB8AC3E}">
        <p14:creationId xmlns:p14="http://schemas.microsoft.com/office/powerpoint/2010/main" val="3621430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30026"/>
            <a:ext cx="7924800" cy="652934"/>
          </a:xfrm>
        </p:spPr>
        <p:txBody>
          <a:bodyPr/>
          <a:lstStyle/>
          <a:p>
            <a:pPr algn="ctr"/>
            <a:r>
              <a:rPr lang="ru-RU" dirty="0"/>
              <a:t>Особенности визуальных наблюдений</a:t>
            </a:r>
          </a:p>
        </p:txBody>
      </p:sp>
      <p:sp>
        <p:nvSpPr>
          <p:cNvPr id="3" name="Объект 2"/>
          <p:cNvSpPr>
            <a:spLocks noGrp="1"/>
          </p:cNvSpPr>
          <p:nvPr>
            <p:ph sz="quarter" idx="13"/>
          </p:nvPr>
        </p:nvSpPr>
        <p:spPr>
          <a:xfrm>
            <a:off x="251520" y="805855"/>
            <a:ext cx="4896544" cy="5544616"/>
          </a:xfrm>
        </p:spPr>
        <p:txBody>
          <a:bodyPr>
            <a:noAutofit/>
          </a:bodyPr>
          <a:lstStyle/>
          <a:p>
            <a:r>
              <a:rPr lang="ru-RU" sz="1600" dirty="0"/>
              <a:t>После подготовки места и сборки телескопа, необходимо какое-то время для его </a:t>
            </a:r>
            <a:r>
              <a:rPr lang="ru-RU" sz="1600" dirty="0" err="1"/>
              <a:t>термостабилизации</a:t>
            </a:r>
            <a:r>
              <a:rPr lang="ru-RU" sz="1600" dirty="0"/>
              <a:t>, иначе изображение будет некачественным. Обычно на остывание телескопа уходит около одного часа.</a:t>
            </a:r>
          </a:p>
          <a:p>
            <a:r>
              <a:rPr lang="ru-RU" sz="1600" dirty="0"/>
              <a:t>Для наведения на объекты используется искатель телескопа с минимальным увеличением и большим полем зрения, например рефрактор </a:t>
            </a:r>
            <a:r>
              <a:rPr lang="en-US" sz="1600" dirty="0"/>
              <a:t>8x50</a:t>
            </a:r>
            <a:r>
              <a:rPr lang="ru-RU" sz="1600" dirty="0"/>
              <a:t> или </a:t>
            </a:r>
            <a:r>
              <a:rPr lang="en-US" sz="1600" dirty="0" err="1"/>
              <a:t>RedDot</a:t>
            </a:r>
            <a:r>
              <a:rPr lang="en-US" sz="1600" dirty="0"/>
              <a:t>. </a:t>
            </a:r>
            <a:r>
              <a:rPr lang="ru-RU" sz="1600" dirty="0"/>
              <a:t>Так же можно использовать окуляр, дающий минимальное увеличение.</a:t>
            </a:r>
          </a:p>
          <a:p>
            <a:r>
              <a:rPr lang="ru-RU" sz="1600" dirty="0"/>
              <a:t>Перед наблюдениями тусклых объектов глаза должны адаптироваться к темноте около 30 минут. Во время наблюдений можно пользоваться не ярким красным фонариком (меньше влияет на светочувствительность глаз.</a:t>
            </a:r>
          </a:p>
          <a:p>
            <a:r>
              <a:rPr lang="ru-RU" sz="1600" dirty="0"/>
              <a:t>Очень важно, чтобы наблюдателю было удобно, тепло и сухо. Необходимо взять с собой лёгкий перекус, термос с чаем, тепло одеться (на сезон теплее). Полезно иметь раскладную табуретку и стол.</a:t>
            </a:r>
          </a:p>
        </p:txBody>
      </p:sp>
      <p:pic>
        <p:nvPicPr>
          <p:cNvPr id="4" name="Рисунок 3">
            <a:extLst>
              <a:ext uri="{FF2B5EF4-FFF2-40B4-BE49-F238E27FC236}">
                <a16:creationId xmlns:a16="http://schemas.microsoft.com/office/drawing/2014/main" id="{AFD35936-87CC-40BC-B853-4FF851A51EBF}"/>
              </a:ext>
            </a:extLst>
          </p:cNvPr>
          <p:cNvPicPr>
            <a:picLocks noChangeAspect="1"/>
          </p:cNvPicPr>
          <p:nvPr/>
        </p:nvPicPr>
        <p:blipFill>
          <a:blip r:embed="rId2"/>
          <a:stretch>
            <a:fillRect/>
          </a:stretch>
        </p:blipFill>
        <p:spPr>
          <a:xfrm>
            <a:off x="5090000" y="693169"/>
            <a:ext cx="4068288" cy="1772213"/>
          </a:xfrm>
          <a:prstGeom prst="rect">
            <a:avLst/>
          </a:prstGeom>
        </p:spPr>
      </p:pic>
      <p:pic>
        <p:nvPicPr>
          <p:cNvPr id="3074" name="Picture 2" descr="Купить телескоп, бинокль, микроскоп. Телескопы, бинокли, микроскопы,  оптические прицелы и другая оптика">
            <a:extLst>
              <a:ext uri="{FF2B5EF4-FFF2-40B4-BE49-F238E27FC236}">
                <a16:creationId xmlns:a16="http://schemas.microsoft.com/office/drawing/2014/main" id="{A8C1AA59-7759-4083-80EB-05C886A65C4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453" t="4293"/>
          <a:stretch/>
        </p:blipFill>
        <p:spPr bwMode="auto">
          <a:xfrm>
            <a:off x="7043103" y="2574447"/>
            <a:ext cx="2114081" cy="135860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Искатель Sky-Watcher Red Dot | Обзор, купить Искатель Sky-Watcher Red Dot в  Киеве, Харькове, Днепропетровске, Одессе, Донецке, Запорожье, Львове |  www.astromagazin.net - Искатель Sky-Watcher Red Dot цена, доставка, отзывы,  описание, продажа">
            <a:extLst>
              <a:ext uri="{FF2B5EF4-FFF2-40B4-BE49-F238E27FC236}">
                <a16:creationId xmlns:a16="http://schemas.microsoft.com/office/drawing/2014/main" id="{B6CD1BD9-62B7-4945-BB40-E6BB8C1A930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978" b="15461"/>
          <a:stretch/>
        </p:blipFill>
        <p:spPr bwMode="auto">
          <a:xfrm>
            <a:off x="5090000" y="2574447"/>
            <a:ext cx="1953104" cy="1358609"/>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Звездный тур по астрофотографии с Астровертами!">
            <a:extLst>
              <a:ext uri="{FF2B5EF4-FFF2-40B4-BE49-F238E27FC236}">
                <a16:creationId xmlns:a16="http://schemas.microsoft.com/office/drawing/2014/main" id="{15084820-3475-4BAC-9E67-BEE53CFD5866}"/>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6" name="Рисунок 5">
            <a:extLst>
              <a:ext uri="{FF2B5EF4-FFF2-40B4-BE49-F238E27FC236}">
                <a16:creationId xmlns:a16="http://schemas.microsoft.com/office/drawing/2014/main" id="{2EDB8D40-8CB2-469A-8D8C-6D3709FFBF78}"/>
              </a:ext>
            </a:extLst>
          </p:cNvPr>
          <p:cNvPicPr>
            <a:picLocks noChangeAspect="1"/>
          </p:cNvPicPr>
          <p:nvPr/>
        </p:nvPicPr>
        <p:blipFill>
          <a:blip r:embed="rId5"/>
          <a:stretch>
            <a:fillRect/>
          </a:stretch>
        </p:blipFill>
        <p:spPr>
          <a:xfrm>
            <a:off x="5090000" y="4005671"/>
            <a:ext cx="4054000" cy="2707945"/>
          </a:xfrm>
          <a:prstGeom prst="rect">
            <a:avLst/>
          </a:prstGeom>
        </p:spPr>
      </p:pic>
    </p:spTree>
    <p:extLst>
      <p:ext uri="{BB962C8B-B14F-4D97-AF65-F5344CB8AC3E}">
        <p14:creationId xmlns:p14="http://schemas.microsoft.com/office/powerpoint/2010/main" val="1192190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30026"/>
            <a:ext cx="7924800" cy="652934"/>
          </a:xfrm>
        </p:spPr>
        <p:txBody>
          <a:bodyPr/>
          <a:lstStyle/>
          <a:p>
            <a:pPr algn="ctr"/>
            <a:r>
              <a:rPr lang="ru-RU" dirty="0"/>
              <a:t>Особенности визуальных наблюдений</a:t>
            </a:r>
          </a:p>
        </p:txBody>
      </p:sp>
      <p:sp>
        <p:nvSpPr>
          <p:cNvPr id="3" name="Объект 2"/>
          <p:cNvSpPr>
            <a:spLocks noGrp="1"/>
          </p:cNvSpPr>
          <p:nvPr>
            <p:ph sz="quarter" idx="13"/>
          </p:nvPr>
        </p:nvSpPr>
        <p:spPr>
          <a:xfrm>
            <a:off x="72009" y="805854"/>
            <a:ext cx="5868143" cy="5719489"/>
          </a:xfrm>
        </p:spPr>
        <p:txBody>
          <a:bodyPr>
            <a:noAutofit/>
          </a:bodyPr>
          <a:lstStyle/>
          <a:p>
            <a:r>
              <a:rPr lang="ru-RU" sz="1600" dirty="0"/>
              <a:t>Заранее составьте программу наблюдений, рекомендуется распечатать карты звёздного неба и отметить на них интересующие объекты. Имейте в запасе несколько программ наблюдений, так как облачность может закрывать часть неба. Соберите информацию об объектах наблюдений.</a:t>
            </a:r>
          </a:p>
          <a:p>
            <a:r>
              <a:rPr lang="ru-RU" sz="1600" dirty="0"/>
              <a:t>При наблюдениях переходите от тусклых объектов к ярким.</a:t>
            </a:r>
          </a:p>
          <a:p>
            <a:r>
              <a:rPr lang="ru-RU" sz="1600" dirty="0"/>
              <a:t>Старайтесь смотреть на объект боковым зрением, так он станет визуально ярче и вы увидите больше деталей.</a:t>
            </a:r>
          </a:p>
          <a:p>
            <a:r>
              <a:rPr lang="ru-RU" sz="1600" dirty="0"/>
              <a:t>Во время наблюдений старайтесь отводить дыхание в сторону от окуляра, иначе он быстро покроется росой. Ночью оптика может подвергнуться естественному орошению, единственный способ избавиться от росы – согреть.</a:t>
            </a:r>
          </a:p>
          <a:p>
            <a:r>
              <a:rPr lang="ru-RU" sz="1600" dirty="0"/>
              <a:t>Ночью глаз не различает цветов и его разрешение падает, поэтому туманные объекты видны как тусклые пятна неясной формы, детали на дисках планет мало контрастны и постоянно замываются </a:t>
            </a:r>
            <a:r>
              <a:rPr lang="ru-RU" sz="1600" dirty="0" err="1"/>
              <a:t>турбуленцией</a:t>
            </a:r>
            <a:r>
              <a:rPr lang="ru-RU" sz="1600" dirty="0"/>
              <a:t>. Однако долгое рассматривание, адаптация к виду объекта, игра с увеличением, цветными или интерференционными фильтрами постепенно выявляет детали, которые вначале ускользали от поверхностного взгляда. </a:t>
            </a:r>
            <a:r>
              <a:rPr lang="ru-RU" sz="1600" b="1" i="1" dirty="0"/>
              <a:t>Терпение наблюдателя играет тут важнейшую роль</a:t>
            </a:r>
            <a:r>
              <a:rPr lang="ru-RU" sz="1600" b="1" dirty="0"/>
              <a:t>.</a:t>
            </a:r>
          </a:p>
        </p:txBody>
      </p:sp>
      <p:pic>
        <p:nvPicPr>
          <p:cNvPr id="5" name="Рисунок 4">
            <a:extLst>
              <a:ext uri="{FF2B5EF4-FFF2-40B4-BE49-F238E27FC236}">
                <a16:creationId xmlns:a16="http://schemas.microsoft.com/office/drawing/2014/main" id="{65D80217-1DA9-4930-A073-E9A88FE2BBA7}"/>
              </a:ext>
            </a:extLst>
          </p:cNvPr>
          <p:cNvPicPr>
            <a:picLocks noChangeAspect="1"/>
          </p:cNvPicPr>
          <p:nvPr/>
        </p:nvPicPr>
        <p:blipFill rotWithShape="1">
          <a:blip r:embed="rId2"/>
          <a:srcRect l="51050" t="1896" r="3160" b="51050"/>
          <a:stretch/>
        </p:blipFill>
        <p:spPr>
          <a:xfrm>
            <a:off x="6516216" y="810172"/>
            <a:ext cx="1899022" cy="1840010"/>
          </a:xfrm>
          <a:prstGeom prst="rect">
            <a:avLst/>
          </a:prstGeom>
        </p:spPr>
      </p:pic>
      <p:pic>
        <p:nvPicPr>
          <p:cNvPr id="6" name="Рисунок 5">
            <a:extLst>
              <a:ext uri="{FF2B5EF4-FFF2-40B4-BE49-F238E27FC236}">
                <a16:creationId xmlns:a16="http://schemas.microsoft.com/office/drawing/2014/main" id="{D0E45A6B-7A54-4AF2-BAF9-11AD67238AFD}"/>
              </a:ext>
            </a:extLst>
          </p:cNvPr>
          <p:cNvPicPr>
            <a:picLocks noChangeAspect="1"/>
          </p:cNvPicPr>
          <p:nvPr/>
        </p:nvPicPr>
        <p:blipFill rotWithShape="1">
          <a:blip r:embed="rId3"/>
          <a:srcRect l="18541" t="146" r="15853" b="-146"/>
          <a:stretch/>
        </p:blipFill>
        <p:spPr>
          <a:xfrm>
            <a:off x="6012160" y="2678913"/>
            <a:ext cx="2646788" cy="2122974"/>
          </a:xfrm>
          <a:prstGeom prst="rect">
            <a:avLst/>
          </a:prstGeom>
        </p:spPr>
      </p:pic>
      <p:pic>
        <p:nvPicPr>
          <p:cNvPr id="7" name="Рисунок 6">
            <a:extLst>
              <a:ext uri="{FF2B5EF4-FFF2-40B4-BE49-F238E27FC236}">
                <a16:creationId xmlns:a16="http://schemas.microsoft.com/office/drawing/2014/main" id="{52C60C36-6F35-41D6-91A8-837F599ABDDF}"/>
              </a:ext>
            </a:extLst>
          </p:cNvPr>
          <p:cNvPicPr>
            <a:picLocks noChangeAspect="1"/>
          </p:cNvPicPr>
          <p:nvPr/>
        </p:nvPicPr>
        <p:blipFill>
          <a:blip r:embed="rId4"/>
          <a:stretch>
            <a:fillRect/>
          </a:stretch>
        </p:blipFill>
        <p:spPr>
          <a:xfrm>
            <a:off x="5859101" y="4801887"/>
            <a:ext cx="3283261" cy="2056113"/>
          </a:xfrm>
          <a:prstGeom prst="rect">
            <a:avLst/>
          </a:prstGeom>
        </p:spPr>
      </p:pic>
    </p:spTree>
    <p:extLst>
      <p:ext uri="{BB962C8B-B14F-4D97-AF65-F5344CB8AC3E}">
        <p14:creationId xmlns:p14="http://schemas.microsoft.com/office/powerpoint/2010/main" val="1141977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AEFC358-DD2A-4499-A675-17FBF2022BE2}"/>
              </a:ext>
            </a:extLst>
          </p:cNvPr>
          <p:cNvSpPr>
            <a:spLocks noGrp="1"/>
          </p:cNvSpPr>
          <p:nvPr>
            <p:ph sz="quarter" idx="13"/>
          </p:nvPr>
        </p:nvSpPr>
        <p:spPr>
          <a:xfrm>
            <a:off x="663606" y="619498"/>
            <a:ext cx="7924800" cy="5904656"/>
          </a:xfrm>
        </p:spPr>
        <p:txBody>
          <a:bodyPr/>
          <a:lstStyle/>
          <a:p>
            <a:r>
              <a:rPr lang="ru-RU" dirty="0"/>
              <a:t>Конфигурации планет</a:t>
            </a:r>
          </a:p>
        </p:txBody>
      </p:sp>
      <p:pic>
        <p:nvPicPr>
          <p:cNvPr id="4" name="Рисунок 3">
            <a:extLst>
              <a:ext uri="{FF2B5EF4-FFF2-40B4-BE49-F238E27FC236}">
                <a16:creationId xmlns:a16="http://schemas.microsoft.com/office/drawing/2014/main" id="{F52B6301-DEE5-4378-8CAD-F35B700BEB60}"/>
              </a:ext>
            </a:extLst>
          </p:cNvPr>
          <p:cNvPicPr>
            <a:picLocks noChangeAspect="1"/>
          </p:cNvPicPr>
          <p:nvPr/>
        </p:nvPicPr>
        <p:blipFill>
          <a:blip r:embed="rId2"/>
          <a:stretch>
            <a:fillRect/>
          </a:stretch>
        </p:blipFill>
        <p:spPr>
          <a:xfrm>
            <a:off x="1727684" y="998855"/>
            <a:ext cx="5796644" cy="5872160"/>
          </a:xfrm>
          <a:prstGeom prst="rect">
            <a:avLst/>
          </a:prstGeom>
        </p:spPr>
      </p:pic>
      <p:sp>
        <p:nvSpPr>
          <p:cNvPr id="5" name="Заголовок 1">
            <a:extLst>
              <a:ext uri="{FF2B5EF4-FFF2-40B4-BE49-F238E27FC236}">
                <a16:creationId xmlns:a16="http://schemas.microsoft.com/office/drawing/2014/main" id="{61422291-D9F9-4941-AFCC-DC3BF213AD33}"/>
              </a:ext>
            </a:extLst>
          </p:cNvPr>
          <p:cNvSpPr>
            <a:spLocks noGrp="1"/>
          </p:cNvSpPr>
          <p:nvPr>
            <p:ph type="title"/>
          </p:nvPr>
        </p:nvSpPr>
        <p:spPr>
          <a:xfrm>
            <a:off x="609600" y="116632"/>
            <a:ext cx="7924800" cy="502866"/>
          </a:xfrm>
        </p:spPr>
        <p:txBody>
          <a:bodyPr/>
          <a:lstStyle/>
          <a:p>
            <a:pPr algn="ctr"/>
            <a:r>
              <a:rPr lang="ru-RU" dirty="0"/>
              <a:t>Наблюдения Планет</a:t>
            </a:r>
          </a:p>
        </p:txBody>
      </p:sp>
    </p:spTree>
    <p:extLst>
      <p:ext uri="{BB962C8B-B14F-4D97-AF65-F5344CB8AC3E}">
        <p14:creationId xmlns:p14="http://schemas.microsoft.com/office/powerpoint/2010/main" val="527123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95636"/>
            <a:ext cx="7924800" cy="594320"/>
          </a:xfrm>
        </p:spPr>
        <p:txBody>
          <a:bodyPr/>
          <a:lstStyle/>
          <a:p>
            <a:pPr algn="ctr"/>
            <a:r>
              <a:rPr lang="ru-RU" dirty="0"/>
              <a:t>Наблюдения Планет</a:t>
            </a:r>
          </a:p>
        </p:txBody>
      </p:sp>
      <p:sp>
        <p:nvSpPr>
          <p:cNvPr id="3" name="Объект 2"/>
          <p:cNvSpPr>
            <a:spLocks noGrp="1"/>
          </p:cNvSpPr>
          <p:nvPr>
            <p:ph sz="quarter" idx="13"/>
          </p:nvPr>
        </p:nvSpPr>
        <p:spPr>
          <a:xfrm>
            <a:off x="39650" y="824409"/>
            <a:ext cx="6260541" cy="3710445"/>
          </a:xfrm>
        </p:spPr>
        <p:txBody>
          <a:bodyPr>
            <a:noAutofit/>
          </a:bodyPr>
          <a:lstStyle/>
          <a:p>
            <a:r>
              <a:rPr lang="ru-RU" sz="1400" dirty="0"/>
              <a:t>Эффективность наблюдений планет зависит от их </a:t>
            </a:r>
            <a:r>
              <a:rPr lang="ru-RU" sz="1400" b="1" dirty="0"/>
              <a:t>высоты над горизонтом</a:t>
            </a:r>
            <a:r>
              <a:rPr lang="ru-RU" sz="1400" dirty="0"/>
              <a:t> (меньше влияние атмосферы)</a:t>
            </a:r>
          </a:p>
          <a:p>
            <a:r>
              <a:rPr lang="ru-RU" sz="1400" dirty="0"/>
              <a:t>Планеты лучше всего видны во время </a:t>
            </a:r>
            <a:r>
              <a:rPr lang="ru-RU" sz="1400" b="1" dirty="0"/>
              <a:t>элонгаций или противостояний</a:t>
            </a:r>
          </a:p>
          <a:p>
            <a:r>
              <a:rPr lang="ru-RU" sz="1400" dirty="0"/>
              <a:t>При небольшой высоте планеты над горизонтом появляется эффект </a:t>
            </a:r>
            <a:r>
              <a:rPr lang="ru-RU" sz="1400" b="1" dirty="0"/>
              <a:t>атмосферной дисперсии </a:t>
            </a:r>
            <a:r>
              <a:rPr lang="ru-RU" sz="1400" dirty="0"/>
              <a:t>(один край планеты синий другой красный). Для её корректировки можно использовать корректор.</a:t>
            </a:r>
          </a:p>
          <a:p>
            <a:r>
              <a:rPr lang="ru-RU" sz="1400" dirty="0"/>
              <a:t>Максимальное увеличение не обязательно- главное </a:t>
            </a:r>
            <a:r>
              <a:rPr lang="ru-RU" sz="1400" b="1" dirty="0"/>
              <a:t>качество изображения</a:t>
            </a:r>
          </a:p>
          <a:p>
            <a:r>
              <a:rPr lang="ru-RU" sz="1400" dirty="0"/>
              <a:t>Для улучшения </a:t>
            </a:r>
            <a:r>
              <a:rPr lang="ru-RU" sz="1400" b="1" dirty="0"/>
              <a:t>контрастности</a:t>
            </a:r>
            <a:r>
              <a:rPr lang="ru-RU" sz="1400" dirty="0"/>
              <a:t> деталей используют цветные </a:t>
            </a:r>
            <a:r>
              <a:rPr lang="ru-RU" sz="1400" b="1" dirty="0"/>
              <a:t>светофильтры</a:t>
            </a:r>
            <a:r>
              <a:rPr lang="ru-RU" sz="1400" dirty="0"/>
              <a:t>:</a:t>
            </a:r>
          </a:p>
          <a:p>
            <a:pPr lvl="1"/>
            <a:r>
              <a:rPr lang="ru-RU" sz="1400" dirty="0"/>
              <a:t>Желтый – снижает влияние атмосферы и хроматизм, улучшает видимость Меркурия и Марса</a:t>
            </a:r>
          </a:p>
          <a:p>
            <a:pPr lvl="1"/>
            <a:r>
              <a:rPr lang="ru-RU" sz="1400" dirty="0"/>
              <a:t>Зелёный – выделяет красное пятно на Юпитере, полярные пояса Сатурна, снижает яркость и повышает контраст Меркурия, Венеры, Луны</a:t>
            </a:r>
          </a:p>
          <a:p>
            <a:pPr lvl="1"/>
            <a:r>
              <a:rPr lang="ru-RU" sz="1400" dirty="0"/>
              <a:t>Красный – выделяет детали на Марсе, Меркурии(днём), Сатурне</a:t>
            </a:r>
          </a:p>
          <a:p>
            <a:pPr lvl="1"/>
            <a:r>
              <a:rPr lang="ru-RU" sz="1400" dirty="0"/>
              <a:t>Синий – Юпитер, Марс, Венера</a:t>
            </a:r>
          </a:p>
          <a:p>
            <a:endParaRPr lang="ru-RU" sz="1400" dirty="0"/>
          </a:p>
          <a:p>
            <a:endParaRPr lang="ru-RU" sz="1400" dirty="0"/>
          </a:p>
        </p:txBody>
      </p:sp>
      <p:pic>
        <p:nvPicPr>
          <p:cNvPr id="4" name="Рисунок 3">
            <a:extLst>
              <a:ext uri="{FF2B5EF4-FFF2-40B4-BE49-F238E27FC236}">
                <a16:creationId xmlns:a16="http://schemas.microsoft.com/office/drawing/2014/main" id="{D43AB341-6F5D-42B1-96C2-ACBC3ACAA94C}"/>
              </a:ext>
            </a:extLst>
          </p:cNvPr>
          <p:cNvPicPr>
            <a:picLocks noChangeAspect="1"/>
          </p:cNvPicPr>
          <p:nvPr/>
        </p:nvPicPr>
        <p:blipFill rotWithShape="1">
          <a:blip r:embed="rId2"/>
          <a:srcRect l="29212" t="19011" r="18165" b="24640"/>
          <a:stretch/>
        </p:blipFill>
        <p:spPr>
          <a:xfrm>
            <a:off x="6294113" y="905075"/>
            <a:ext cx="1728192" cy="1379580"/>
          </a:xfrm>
          <a:prstGeom prst="rect">
            <a:avLst/>
          </a:prstGeom>
        </p:spPr>
      </p:pic>
      <p:pic>
        <p:nvPicPr>
          <p:cNvPr id="5" name="Рисунок 4">
            <a:extLst>
              <a:ext uri="{FF2B5EF4-FFF2-40B4-BE49-F238E27FC236}">
                <a16:creationId xmlns:a16="http://schemas.microsoft.com/office/drawing/2014/main" id="{D58F6A59-3CD4-4692-AB3F-BB3FB290A0B6}"/>
              </a:ext>
            </a:extLst>
          </p:cNvPr>
          <p:cNvPicPr>
            <a:picLocks noChangeAspect="1"/>
          </p:cNvPicPr>
          <p:nvPr/>
        </p:nvPicPr>
        <p:blipFill rotWithShape="1">
          <a:blip r:embed="rId3"/>
          <a:srcRect l="23614" t="13000" r="33484" b="23086"/>
          <a:stretch/>
        </p:blipFill>
        <p:spPr>
          <a:xfrm>
            <a:off x="8099780" y="1188306"/>
            <a:ext cx="869239" cy="920864"/>
          </a:xfrm>
          <a:prstGeom prst="rect">
            <a:avLst/>
          </a:prstGeom>
        </p:spPr>
      </p:pic>
      <p:pic>
        <p:nvPicPr>
          <p:cNvPr id="6" name="Рисунок 5">
            <a:extLst>
              <a:ext uri="{FF2B5EF4-FFF2-40B4-BE49-F238E27FC236}">
                <a16:creationId xmlns:a16="http://schemas.microsoft.com/office/drawing/2014/main" id="{437A4648-C9FB-421F-8597-71599281159E}"/>
              </a:ext>
            </a:extLst>
          </p:cNvPr>
          <p:cNvPicPr>
            <a:picLocks noChangeAspect="1"/>
          </p:cNvPicPr>
          <p:nvPr/>
        </p:nvPicPr>
        <p:blipFill rotWithShape="1">
          <a:blip r:embed="rId4"/>
          <a:srcRect l="12022" r="7156"/>
          <a:stretch/>
        </p:blipFill>
        <p:spPr>
          <a:xfrm>
            <a:off x="6306823" y="3493400"/>
            <a:ext cx="2808312" cy="1166915"/>
          </a:xfrm>
          <a:prstGeom prst="rect">
            <a:avLst/>
          </a:prstGeom>
        </p:spPr>
      </p:pic>
      <p:pic>
        <p:nvPicPr>
          <p:cNvPr id="7" name="Рисунок 6">
            <a:extLst>
              <a:ext uri="{FF2B5EF4-FFF2-40B4-BE49-F238E27FC236}">
                <a16:creationId xmlns:a16="http://schemas.microsoft.com/office/drawing/2014/main" id="{CE4FED3A-6376-4C9F-8348-BCCAB2BCF47C}"/>
              </a:ext>
            </a:extLst>
          </p:cNvPr>
          <p:cNvPicPr>
            <a:picLocks noChangeAspect="1"/>
          </p:cNvPicPr>
          <p:nvPr/>
        </p:nvPicPr>
        <p:blipFill>
          <a:blip r:embed="rId5"/>
          <a:stretch>
            <a:fillRect/>
          </a:stretch>
        </p:blipFill>
        <p:spPr>
          <a:xfrm>
            <a:off x="0" y="4814975"/>
            <a:ext cx="7020272" cy="2043025"/>
          </a:xfrm>
          <a:prstGeom prst="rect">
            <a:avLst/>
          </a:prstGeom>
        </p:spPr>
      </p:pic>
      <p:pic>
        <p:nvPicPr>
          <p:cNvPr id="8" name="Рисунок 7">
            <a:extLst>
              <a:ext uri="{FF2B5EF4-FFF2-40B4-BE49-F238E27FC236}">
                <a16:creationId xmlns:a16="http://schemas.microsoft.com/office/drawing/2014/main" id="{76D87F3D-AEB0-46F9-A34F-FA2D10E2A2BA}"/>
              </a:ext>
            </a:extLst>
          </p:cNvPr>
          <p:cNvPicPr>
            <a:picLocks noChangeAspect="1"/>
          </p:cNvPicPr>
          <p:nvPr/>
        </p:nvPicPr>
        <p:blipFill>
          <a:blip r:embed="rId6"/>
          <a:stretch>
            <a:fillRect/>
          </a:stretch>
        </p:blipFill>
        <p:spPr>
          <a:xfrm>
            <a:off x="6808473" y="4968960"/>
            <a:ext cx="2285520" cy="1800200"/>
          </a:xfrm>
          <a:prstGeom prst="rect">
            <a:avLst/>
          </a:prstGeom>
        </p:spPr>
      </p:pic>
    </p:spTree>
    <p:extLst>
      <p:ext uri="{BB962C8B-B14F-4D97-AF65-F5344CB8AC3E}">
        <p14:creationId xmlns:p14="http://schemas.microsoft.com/office/powerpoint/2010/main" val="3818124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A6036C0-2DF3-422D-AA49-32C6A63B33C9}"/>
              </a:ext>
            </a:extLst>
          </p:cNvPr>
          <p:cNvSpPr>
            <a:spLocks noGrp="1"/>
          </p:cNvSpPr>
          <p:nvPr>
            <p:ph type="title"/>
          </p:nvPr>
        </p:nvSpPr>
        <p:spPr>
          <a:xfrm>
            <a:off x="609600" y="116632"/>
            <a:ext cx="7924800" cy="508918"/>
          </a:xfrm>
        </p:spPr>
        <p:txBody>
          <a:bodyPr/>
          <a:lstStyle/>
          <a:p>
            <a:pPr algn="ctr"/>
            <a:r>
              <a:rPr lang="ru-RU" dirty="0"/>
              <a:t>Наблюдения планет</a:t>
            </a:r>
          </a:p>
        </p:txBody>
      </p:sp>
      <p:sp>
        <p:nvSpPr>
          <p:cNvPr id="3" name="Объект 2">
            <a:extLst>
              <a:ext uri="{FF2B5EF4-FFF2-40B4-BE49-F238E27FC236}">
                <a16:creationId xmlns:a16="http://schemas.microsoft.com/office/drawing/2014/main" id="{2FE4F8C4-7D08-464C-AC46-05584A8232DE}"/>
              </a:ext>
            </a:extLst>
          </p:cNvPr>
          <p:cNvSpPr>
            <a:spLocks noGrp="1"/>
          </p:cNvSpPr>
          <p:nvPr>
            <p:ph sz="quarter" idx="13"/>
          </p:nvPr>
        </p:nvSpPr>
        <p:spPr>
          <a:xfrm>
            <a:off x="35495" y="536201"/>
            <a:ext cx="5822109" cy="6321799"/>
          </a:xfrm>
        </p:spPr>
        <p:txBody>
          <a:bodyPr>
            <a:normAutofit/>
          </a:bodyPr>
          <a:lstStyle/>
          <a:p>
            <a:r>
              <a:rPr lang="ru-RU" b="1" dirty="0"/>
              <a:t>Меркурий: </a:t>
            </a:r>
            <a:r>
              <a:rPr lang="ru-RU" dirty="0"/>
              <a:t>блеск до -1,3</a:t>
            </a:r>
            <a:r>
              <a:rPr lang="en-US" dirty="0"/>
              <a:t>m</a:t>
            </a:r>
            <a:r>
              <a:rPr lang="ru-RU" dirty="0"/>
              <a:t> (как Сириус), из-за малой высоты над горизонтом разглядеть можно только фазу.</a:t>
            </a:r>
          </a:p>
          <a:p>
            <a:r>
              <a:rPr lang="ru-RU" b="1" dirty="0"/>
              <a:t>Венера:</a:t>
            </a:r>
            <a:r>
              <a:rPr lang="ru-RU" dirty="0"/>
              <a:t> блеск до – 4,6</a:t>
            </a:r>
            <a:r>
              <a:rPr lang="en-US" dirty="0"/>
              <a:t>m</a:t>
            </a:r>
            <a:r>
              <a:rPr lang="ru-RU" dirty="0"/>
              <a:t> (3 место после Луны и Солнца). Из-за густой атмосферы из </a:t>
            </a:r>
            <a:r>
              <a:rPr lang="en-US" dirty="0"/>
              <a:t>CO2</a:t>
            </a:r>
            <a:r>
              <a:rPr lang="ru-RU" dirty="0"/>
              <a:t> деталей на планете не видно, однако можно рассмотреть фазу и облака из серный кислоты. Видна на дневном небе.</a:t>
            </a:r>
          </a:p>
          <a:p>
            <a:r>
              <a:rPr lang="ru-RU" b="1" dirty="0"/>
              <a:t>Марс:</a:t>
            </a:r>
            <a:r>
              <a:rPr lang="ru-RU" dirty="0"/>
              <a:t> Противостояния происходят каждые два года, великие (-2,88</a:t>
            </a:r>
            <a:r>
              <a:rPr lang="en-US" dirty="0"/>
              <a:t>m)</a:t>
            </a:r>
            <a:r>
              <a:rPr lang="ru-RU" dirty="0"/>
              <a:t> – каждые 15-17 лет. Через разреженную атмосферу можно разглядеть крупные детали рельефа. В большой телескоп можно увидеть спутники Фобос и </a:t>
            </a:r>
            <a:r>
              <a:rPr lang="ru-RU" dirty="0" err="1"/>
              <a:t>Деймос</a:t>
            </a:r>
            <a:r>
              <a:rPr lang="ru-RU" dirty="0"/>
              <a:t>.</a:t>
            </a:r>
          </a:p>
          <a:p>
            <a:r>
              <a:rPr lang="ru-RU" b="1" dirty="0"/>
              <a:t>Юпитер:</a:t>
            </a:r>
            <a:r>
              <a:rPr lang="ru-RU" dirty="0"/>
              <a:t> противостояния каждые 13 месяцев</a:t>
            </a:r>
            <a:r>
              <a:rPr lang="en-US" dirty="0"/>
              <a:t>(−2,94m)</a:t>
            </a:r>
            <a:r>
              <a:rPr lang="ru-RU" dirty="0"/>
              <a:t>. Даже в небольшой телескоп можно разглядеть облачные пояса и красное пятно, а также 4 спутника – Ио, Европа, Ганимед, Каллисто и их прохождение по диску. Очень быстро вращается (9ч50мин), за ночь можно увидеть обе стороны.</a:t>
            </a:r>
          </a:p>
          <a:p>
            <a:r>
              <a:rPr lang="ru-RU" b="1" dirty="0"/>
              <a:t>Сатурн: </a:t>
            </a:r>
            <a:r>
              <a:rPr lang="ru-RU" dirty="0"/>
              <a:t>противостояние каждые 12,5 месяцев. Кроме колец можно увидеть темные (пояса) и светлые (зоны) области, а так же спутник – Титан.</a:t>
            </a:r>
          </a:p>
          <a:p>
            <a:r>
              <a:rPr lang="ru-RU" b="1" dirty="0"/>
              <a:t>Уран и Нептун: </a:t>
            </a:r>
            <a:r>
              <a:rPr lang="ru-RU" dirty="0"/>
              <a:t>блеск 5,6</a:t>
            </a:r>
            <a:r>
              <a:rPr lang="en-US" dirty="0"/>
              <a:t>m </a:t>
            </a:r>
            <a:r>
              <a:rPr lang="ru-RU" dirty="0"/>
              <a:t>и 7</a:t>
            </a:r>
            <a:r>
              <a:rPr lang="en-US" dirty="0"/>
              <a:t>,8m.</a:t>
            </a:r>
            <a:r>
              <a:rPr lang="ru-RU" dirty="0"/>
              <a:t> Видны как маленькие диски без деталей.</a:t>
            </a:r>
          </a:p>
        </p:txBody>
      </p:sp>
      <p:pic>
        <p:nvPicPr>
          <p:cNvPr id="5" name="Рисунок 4">
            <a:extLst>
              <a:ext uri="{FF2B5EF4-FFF2-40B4-BE49-F238E27FC236}">
                <a16:creationId xmlns:a16="http://schemas.microsoft.com/office/drawing/2014/main" id="{6D98B864-B0A4-4A7C-922D-9D120A3596BD}"/>
              </a:ext>
            </a:extLst>
          </p:cNvPr>
          <p:cNvPicPr>
            <a:picLocks noChangeAspect="1"/>
          </p:cNvPicPr>
          <p:nvPr/>
        </p:nvPicPr>
        <p:blipFill rotWithShape="1">
          <a:blip r:embed="rId2"/>
          <a:srcRect b="10764"/>
          <a:stretch/>
        </p:blipFill>
        <p:spPr>
          <a:xfrm>
            <a:off x="5899784" y="536201"/>
            <a:ext cx="2915816" cy="837741"/>
          </a:xfrm>
          <a:prstGeom prst="rect">
            <a:avLst/>
          </a:prstGeom>
        </p:spPr>
      </p:pic>
      <p:pic>
        <p:nvPicPr>
          <p:cNvPr id="6" name="Рисунок 5">
            <a:extLst>
              <a:ext uri="{FF2B5EF4-FFF2-40B4-BE49-F238E27FC236}">
                <a16:creationId xmlns:a16="http://schemas.microsoft.com/office/drawing/2014/main" id="{7BDB95EC-12D8-4529-B6B9-9548ABC61951}"/>
              </a:ext>
            </a:extLst>
          </p:cNvPr>
          <p:cNvPicPr>
            <a:picLocks noChangeAspect="1"/>
          </p:cNvPicPr>
          <p:nvPr/>
        </p:nvPicPr>
        <p:blipFill>
          <a:blip r:embed="rId3"/>
          <a:stretch>
            <a:fillRect/>
          </a:stretch>
        </p:blipFill>
        <p:spPr>
          <a:xfrm>
            <a:off x="5794604" y="1437994"/>
            <a:ext cx="3346320" cy="1124274"/>
          </a:xfrm>
          <a:prstGeom prst="rect">
            <a:avLst/>
          </a:prstGeom>
        </p:spPr>
      </p:pic>
      <p:pic>
        <p:nvPicPr>
          <p:cNvPr id="7" name="Рисунок 6">
            <a:extLst>
              <a:ext uri="{FF2B5EF4-FFF2-40B4-BE49-F238E27FC236}">
                <a16:creationId xmlns:a16="http://schemas.microsoft.com/office/drawing/2014/main" id="{BE218E3F-7886-4186-9908-B51C84D85175}"/>
              </a:ext>
            </a:extLst>
          </p:cNvPr>
          <p:cNvPicPr>
            <a:picLocks noChangeAspect="1"/>
          </p:cNvPicPr>
          <p:nvPr/>
        </p:nvPicPr>
        <p:blipFill>
          <a:blip r:embed="rId4"/>
          <a:stretch>
            <a:fillRect/>
          </a:stretch>
        </p:blipFill>
        <p:spPr>
          <a:xfrm>
            <a:off x="6508975" y="2567892"/>
            <a:ext cx="1499472" cy="1207233"/>
          </a:xfrm>
          <a:prstGeom prst="rect">
            <a:avLst/>
          </a:prstGeom>
        </p:spPr>
      </p:pic>
      <p:pic>
        <p:nvPicPr>
          <p:cNvPr id="8" name="Рисунок 7">
            <a:extLst>
              <a:ext uri="{FF2B5EF4-FFF2-40B4-BE49-F238E27FC236}">
                <a16:creationId xmlns:a16="http://schemas.microsoft.com/office/drawing/2014/main" id="{4557B7DF-8A11-4E6A-9EF6-BC8401C8CD05}"/>
              </a:ext>
            </a:extLst>
          </p:cNvPr>
          <p:cNvPicPr>
            <a:picLocks noChangeAspect="1"/>
          </p:cNvPicPr>
          <p:nvPr/>
        </p:nvPicPr>
        <p:blipFill>
          <a:blip r:embed="rId5"/>
          <a:stretch>
            <a:fillRect/>
          </a:stretch>
        </p:blipFill>
        <p:spPr>
          <a:xfrm>
            <a:off x="6138805" y="3844680"/>
            <a:ext cx="2437774" cy="1124274"/>
          </a:xfrm>
          <a:prstGeom prst="rect">
            <a:avLst/>
          </a:prstGeom>
        </p:spPr>
      </p:pic>
      <p:pic>
        <p:nvPicPr>
          <p:cNvPr id="9" name="Рисунок 8">
            <a:extLst>
              <a:ext uri="{FF2B5EF4-FFF2-40B4-BE49-F238E27FC236}">
                <a16:creationId xmlns:a16="http://schemas.microsoft.com/office/drawing/2014/main" id="{FF933E93-AE25-4FAD-B26B-9467C08AC1BC}"/>
              </a:ext>
            </a:extLst>
          </p:cNvPr>
          <p:cNvPicPr>
            <a:picLocks noChangeAspect="1"/>
          </p:cNvPicPr>
          <p:nvPr/>
        </p:nvPicPr>
        <p:blipFill>
          <a:blip r:embed="rId6"/>
          <a:stretch>
            <a:fillRect/>
          </a:stretch>
        </p:blipFill>
        <p:spPr>
          <a:xfrm>
            <a:off x="5881528" y="5230328"/>
            <a:ext cx="1031845" cy="640947"/>
          </a:xfrm>
          <a:prstGeom prst="rect">
            <a:avLst/>
          </a:prstGeom>
        </p:spPr>
      </p:pic>
      <p:pic>
        <p:nvPicPr>
          <p:cNvPr id="10" name="Рисунок 9">
            <a:extLst>
              <a:ext uri="{FF2B5EF4-FFF2-40B4-BE49-F238E27FC236}">
                <a16:creationId xmlns:a16="http://schemas.microsoft.com/office/drawing/2014/main" id="{9662812C-CFFD-4440-AE30-F8B5635DA2DC}"/>
              </a:ext>
            </a:extLst>
          </p:cNvPr>
          <p:cNvPicPr>
            <a:picLocks noChangeAspect="1"/>
          </p:cNvPicPr>
          <p:nvPr/>
        </p:nvPicPr>
        <p:blipFill>
          <a:blip r:embed="rId7"/>
          <a:stretch>
            <a:fillRect/>
          </a:stretch>
        </p:blipFill>
        <p:spPr>
          <a:xfrm>
            <a:off x="6905702" y="5229200"/>
            <a:ext cx="1136522" cy="640946"/>
          </a:xfrm>
          <a:prstGeom prst="rect">
            <a:avLst/>
          </a:prstGeom>
        </p:spPr>
      </p:pic>
      <p:pic>
        <p:nvPicPr>
          <p:cNvPr id="11" name="Рисунок 10">
            <a:extLst>
              <a:ext uri="{FF2B5EF4-FFF2-40B4-BE49-F238E27FC236}">
                <a16:creationId xmlns:a16="http://schemas.microsoft.com/office/drawing/2014/main" id="{971C60E1-BF63-4C19-B5B4-4A20474703B8}"/>
              </a:ext>
            </a:extLst>
          </p:cNvPr>
          <p:cNvPicPr>
            <a:picLocks noChangeAspect="1"/>
          </p:cNvPicPr>
          <p:nvPr/>
        </p:nvPicPr>
        <p:blipFill>
          <a:blip r:embed="rId8"/>
          <a:stretch>
            <a:fillRect/>
          </a:stretch>
        </p:blipFill>
        <p:spPr>
          <a:xfrm>
            <a:off x="7999007" y="5229200"/>
            <a:ext cx="1031845" cy="646570"/>
          </a:xfrm>
          <a:prstGeom prst="rect">
            <a:avLst/>
          </a:prstGeom>
        </p:spPr>
      </p:pic>
      <p:pic>
        <p:nvPicPr>
          <p:cNvPr id="12" name="Рисунок 11">
            <a:extLst>
              <a:ext uri="{FF2B5EF4-FFF2-40B4-BE49-F238E27FC236}">
                <a16:creationId xmlns:a16="http://schemas.microsoft.com/office/drawing/2014/main" id="{0F183227-A87C-450D-BF55-C7F795150F33}"/>
              </a:ext>
            </a:extLst>
          </p:cNvPr>
          <p:cNvPicPr>
            <a:picLocks noChangeAspect="1"/>
          </p:cNvPicPr>
          <p:nvPr/>
        </p:nvPicPr>
        <p:blipFill>
          <a:blip r:embed="rId9"/>
          <a:stretch>
            <a:fillRect/>
          </a:stretch>
        </p:blipFill>
        <p:spPr>
          <a:xfrm>
            <a:off x="7116811" y="6130392"/>
            <a:ext cx="283800" cy="278067"/>
          </a:xfrm>
          <a:prstGeom prst="rect">
            <a:avLst/>
          </a:prstGeom>
        </p:spPr>
      </p:pic>
      <p:pic>
        <p:nvPicPr>
          <p:cNvPr id="13" name="Рисунок 12">
            <a:extLst>
              <a:ext uri="{FF2B5EF4-FFF2-40B4-BE49-F238E27FC236}">
                <a16:creationId xmlns:a16="http://schemas.microsoft.com/office/drawing/2014/main" id="{DE02D20F-D81C-4E07-9C23-F8FADC429A6C}"/>
              </a:ext>
            </a:extLst>
          </p:cNvPr>
          <p:cNvPicPr>
            <a:picLocks noChangeAspect="1"/>
          </p:cNvPicPr>
          <p:nvPr/>
        </p:nvPicPr>
        <p:blipFill>
          <a:blip r:embed="rId10"/>
          <a:stretch>
            <a:fillRect/>
          </a:stretch>
        </p:blipFill>
        <p:spPr>
          <a:xfrm>
            <a:off x="7746810" y="6198056"/>
            <a:ext cx="154278" cy="123742"/>
          </a:xfrm>
          <a:prstGeom prst="rect">
            <a:avLst/>
          </a:prstGeom>
        </p:spPr>
      </p:pic>
    </p:spTree>
    <p:extLst>
      <p:ext uri="{BB962C8B-B14F-4D97-AF65-F5344CB8AC3E}">
        <p14:creationId xmlns:p14="http://schemas.microsoft.com/office/powerpoint/2010/main" val="3791096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39605"/>
            <a:ext cx="7924800" cy="576064"/>
          </a:xfrm>
        </p:spPr>
        <p:txBody>
          <a:bodyPr/>
          <a:lstStyle/>
          <a:p>
            <a:pPr algn="ctr"/>
            <a:r>
              <a:rPr lang="ru-RU" dirty="0"/>
              <a:t>наблюдения Луны</a:t>
            </a:r>
          </a:p>
        </p:txBody>
      </p:sp>
      <p:sp>
        <p:nvSpPr>
          <p:cNvPr id="3" name="Объект 2"/>
          <p:cNvSpPr>
            <a:spLocks noGrp="1"/>
          </p:cNvSpPr>
          <p:nvPr>
            <p:ph sz="quarter" idx="13"/>
          </p:nvPr>
        </p:nvSpPr>
        <p:spPr>
          <a:xfrm>
            <a:off x="23312" y="764704"/>
            <a:ext cx="6840760" cy="5328592"/>
          </a:xfrm>
        </p:spPr>
        <p:txBody>
          <a:bodyPr>
            <a:normAutofit fontScale="92500" lnSpcReduction="20000"/>
          </a:bodyPr>
          <a:lstStyle/>
          <a:p>
            <a:r>
              <a:rPr lang="ru-RU" sz="1600" dirty="0"/>
              <a:t>Из-за приливного воздействия Земли, Луна повёрнута всегда одной стороной, однако благодаря небольшим «покачиваниям» (либрациям) можно наблюдать </a:t>
            </a:r>
            <a:r>
              <a:rPr lang="ru-RU" sz="1600" b="1" dirty="0"/>
              <a:t>59% поверхности</a:t>
            </a:r>
            <a:r>
              <a:rPr lang="ru-RU" sz="1600" dirty="0"/>
              <a:t>.</a:t>
            </a:r>
          </a:p>
          <a:p>
            <a:r>
              <a:rPr lang="ru-RU" sz="1600" dirty="0"/>
              <a:t>Период вращения Луны вокруг Земли (сидерический период) составляет </a:t>
            </a:r>
            <a:r>
              <a:rPr lang="ru-RU" sz="1600" b="1" dirty="0"/>
              <a:t>примерно 27 дней</a:t>
            </a:r>
            <a:r>
              <a:rPr lang="ru-RU" sz="1600" dirty="0"/>
              <a:t>, однако период между двумя одинаковыми фазами (синодический период) несколько больше и равен </a:t>
            </a:r>
            <a:r>
              <a:rPr lang="ru-RU" sz="1600" b="1" dirty="0"/>
              <a:t>29,5 дня</a:t>
            </a:r>
            <a:r>
              <a:rPr lang="ru-RU" sz="1600" dirty="0"/>
              <a:t>. Наблюдая за Луной в течение месяца, можно заметить изменение фаз и времени видимости.</a:t>
            </a:r>
          </a:p>
          <a:p>
            <a:r>
              <a:rPr lang="ru-RU" sz="1600" dirty="0"/>
              <a:t>Невооруженным глазом можно увидеть лунные моря – области застывшей лавы. Средний видимый диаметр Луны - 31′05″. </a:t>
            </a:r>
            <a:r>
              <a:rPr lang="ru-RU" sz="1600" b="1" dirty="0"/>
              <a:t>Максимальный блеск Луны -12,7</a:t>
            </a:r>
            <a:r>
              <a:rPr lang="en-US" sz="1600" b="1" dirty="0"/>
              <a:t>m</a:t>
            </a:r>
            <a:r>
              <a:rPr lang="en-US" sz="1600" dirty="0"/>
              <a:t>.</a:t>
            </a:r>
            <a:endParaRPr lang="ru-RU" sz="1600" dirty="0"/>
          </a:p>
          <a:p>
            <a:r>
              <a:rPr lang="ru-RU" sz="1600" dirty="0"/>
              <a:t>При телескопических наблюдениях становятся видимыми кратеры, а также другие детали лунного рельефа — горы, горные цепи, трещины и разломы. При наблюдении Луны можно использовать самые разные увеличения — от минимального (D/7) до максимального (2 × D).</a:t>
            </a:r>
          </a:p>
          <a:p>
            <a:r>
              <a:rPr lang="ru-RU" sz="1600" b="1" dirty="0"/>
              <a:t>Рельеф поверхности лучше всего виден на линии терминатора</a:t>
            </a:r>
            <a:r>
              <a:rPr lang="ru-RU" sz="1600" dirty="0"/>
              <a:t>, границе между светлой и темной сторонами Луны. Терминатор меняет свое местоположение каждый день вместе с фазой Луны, так можно рассматривать новые виды. Даже в самые маленькие телескопы и бинокли можно увидеть много кратеров на поверхности Луны. Увеличение апертуры позволяет разрешить более мелкие детали.</a:t>
            </a:r>
          </a:p>
          <a:p>
            <a:r>
              <a:rPr lang="ru-RU" sz="1600" b="1" dirty="0"/>
              <a:t>Яркая Луна может вызвать дискомфорт</a:t>
            </a:r>
            <a:r>
              <a:rPr lang="ru-RU" sz="1600" dirty="0"/>
              <a:t> при наблюдении в телескоп, желательно использовать затемняющие фильтры или диафрагмы</a:t>
            </a:r>
          </a:p>
          <a:p>
            <a:r>
              <a:rPr lang="ru-RU" sz="1600" dirty="0"/>
              <a:t>Периодически можно наблюдать </a:t>
            </a:r>
            <a:r>
              <a:rPr lang="ru-RU" sz="1600" b="1" dirty="0"/>
              <a:t>лунное и солнечное затмение</a:t>
            </a:r>
          </a:p>
        </p:txBody>
      </p:sp>
      <p:pic>
        <p:nvPicPr>
          <p:cNvPr id="4" name="Рисунок 3">
            <a:extLst>
              <a:ext uri="{FF2B5EF4-FFF2-40B4-BE49-F238E27FC236}">
                <a16:creationId xmlns:a16="http://schemas.microsoft.com/office/drawing/2014/main" id="{FBFAF1FB-AB9F-46F6-9618-E4F2B73503E6}"/>
              </a:ext>
            </a:extLst>
          </p:cNvPr>
          <p:cNvPicPr>
            <a:picLocks noChangeAspect="1"/>
          </p:cNvPicPr>
          <p:nvPr/>
        </p:nvPicPr>
        <p:blipFill>
          <a:blip r:embed="rId3"/>
          <a:stretch>
            <a:fillRect/>
          </a:stretch>
        </p:blipFill>
        <p:spPr>
          <a:xfrm>
            <a:off x="6754024" y="764704"/>
            <a:ext cx="2389976" cy="1867169"/>
          </a:xfrm>
          <a:prstGeom prst="rect">
            <a:avLst/>
          </a:prstGeom>
        </p:spPr>
      </p:pic>
      <p:pic>
        <p:nvPicPr>
          <p:cNvPr id="5" name="Рисунок 4">
            <a:extLst>
              <a:ext uri="{FF2B5EF4-FFF2-40B4-BE49-F238E27FC236}">
                <a16:creationId xmlns:a16="http://schemas.microsoft.com/office/drawing/2014/main" id="{FDD05FF6-A48A-497F-B4D7-F742A0CB6B42}"/>
              </a:ext>
            </a:extLst>
          </p:cNvPr>
          <p:cNvPicPr>
            <a:picLocks noChangeAspect="1"/>
          </p:cNvPicPr>
          <p:nvPr/>
        </p:nvPicPr>
        <p:blipFill rotWithShape="1">
          <a:blip r:embed="rId4"/>
          <a:srcRect l="23750" t="8933" r="17450" b="3334"/>
          <a:stretch/>
        </p:blipFill>
        <p:spPr>
          <a:xfrm>
            <a:off x="6732603" y="3429372"/>
            <a:ext cx="2402309" cy="2016224"/>
          </a:xfrm>
          <a:prstGeom prst="rect">
            <a:avLst/>
          </a:prstGeom>
        </p:spPr>
      </p:pic>
    </p:spTree>
    <p:extLst>
      <p:ext uri="{BB962C8B-B14F-4D97-AF65-F5344CB8AC3E}">
        <p14:creationId xmlns:p14="http://schemas.microsoft.com/office/powerpoint/2010/main" val="2512935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9E54976-8408-4C9E-8337-8C6EFD19FCFA}"/>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C796B35F-70C1-40F1-9E9F-E4B90537216B}"/>
              </a:ext>
            </a:extLst>
          </p:cNvPr>
          <p:cNvSpPr>
            <a:spLocks noGrp="1"/>
          </p:cNvSpPr>
          <p:nvPr>
            <p:ph sz="quarter" idx="13"/>
          </p:nvPr>
        </p:nvSpPr>
        <p:spPr/>
        <p:txBody>
          <a:bodyPr/>
          <a:lstStyle/>
          <a:p>
            <a:endParaRPr lang="ru-RU"/>
          </a:p>
        </p:txBody>
      </p:sp>
      <p:pic>
        <p:nvPicPr>
          <p:cNvPr id="4" name="Рисунок 3">
            <a:extLst>
              <a:ext uri="{FF2B5EF4-FFF2-40B4-BE49-F238E27FC236}">
                <a16:creationId xmlns:a16="http://schemas.microsoft.com/office/drawing/2014/main" id="{128C5D81-312B-4632-BB6C-BE02FE438862}"/>
              </a:ext>
            </a:extLst>
          </p:cNvPr>
          <p:cNvPicPr>
            <a:picLocks noChangeAspect="1"/>
          </p:cNvPicPr>
          <p:nvPr/>
        </p:nvPicPr>
        <p:blipFill>
          <a:blip r:embed="rId2"/>
          <a:stretch>
            <a:fillRect/>
          </a:stretch>
        </p:blipFill>
        <p:spPr>
          <a:xfrm>
            <a:off x="0" y="181114"/>
            <a:ext cx="9144000" cy="6495771"/>
          </a:xfrm>
          <a:prstGeom prst="rect">
            <a:avLst/>
          </a:prstGeom>
        </p:spPr>
      </p:pic>
    </p:spTree>
    <p:extLst>
      <p:ext uri="{BB962C8B-B14F-4D97-AF65-F5344CB8AC3E}">
        <p14:creationId xmlns:p14="http://schemas.microsoft.com/office/powerpoint/2010/main" val="3586904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9981" y="151283"/>
            <a:ext cx="7924800" cy="580926"/>
          </a:xfrm>
        </p:spPr>
        <p:txBody>
          <a:bodyPr/>
          <a:lstStyle/>
          <a:p>
            <a:pPr algn="ctr"/>
            <a:r>
              <a:rPr lang="ru-RU" dirty="0"/>
              <a:t>Наблюдения Солнца</a:t>
            </a:r>
          </a:p>
        </p:txBody>
      </p:sp>
      <p:sp>
        <p:nvSpPr>
          <p:cNvPr id="3" name="Объект 2"/>
          <p:cNvSpPr>
            <a:spLocks noGrp="1"/>
          </p:cNvSpPr>
          <p:nvPr>
            <p:ph sz="quarter" idx="13"/>
          </p:nvPr>
        </p:nvSpPr>
        <p:spPr>
          <a:xfrm>
            <a:off x="58111" y="743298"/>
            <a:ext cx="6783177" cy="5400600"/>
          </a:xfrm>
        </p:spPr>
        <p:txBody>
          <a:bodyPr>
            <a:normAutofit fontScale="85000" lnSpcReduction="20000"/>
          </a:bodyPr>
          <a:lstStyle/>
          <a:p>
            <a:r>
              <a:rPr lang="ru-RU" sz="2000" dirty="0"/>
              <a:t>При наблюдениях солнца требуется соблюдение правил Существует несколько способов безопасного наблюдения Солнца:</a:t>
            </a:r>
          </a:p>
          <a:p>
            <a:pPr lvl="1"/>
            <a:r>
              <a:rPr lang="ru-RU" sz="2000" dirty="0"/>
              <a:t>Использование специального широкополосного </a:t>
            </a:r>
            <a:r>
              <a:rPr lang="ru-RU" sz="2000" dirty="0" err="1"/>
              <a:t>полноапертурного</a:t>
            </a:r>
            <a:r>
              <a:rPr lang="ru-RU" sz="2000" dirty="0"/>
              <a:t> фильтра на телескоп из специальной плёнки. Через такой фильтр наблюдается фотосфера Солнца, на которой можно разглядеть Солнечные пятна (более холодные области), грануляцию (конвективные потоки), факельные поля (более горячие области).</a:t>
            </a:r>
          </a:p>
          <a:p>
            <a:pPr lvl="1"/>
            <a:r>
              <a:rPr lang="ru-RU" sz="2000" dirty="0"/>
              <a:t>Использование окулярного клина Гершеля (с осторожностью) даёт более яркую и качественную картинку фотосферы. Позволяет использовать фильтр </a:t>
            </a:r>
            <a:r>
              <a:rPr lang="en-US" sz="2000" dirty="0" err="1"/>
              <a:t>CaK</a:t>
            </a:r>
            <a:r>
              <a:rPr lang="ru-RU" sz="2000" dirty="0"/>
              <a:t> (ультрафиолетовый), выделяющий детали.</a:t>
            </a:r>
          </a:p>
          <a:p>
            <a:pPr lvl="1"/>
            <a:r>
              <a:rPr lang="ru-RU" sz="2000" dirty="0"/>
              <a:t>Использование экрана, установленного на окулярном узле (метод проекции).</a:t>
            </a:r>
          </a:p>
          <a:p>
            <a:pPr lvl="1"/>
            <a:r>
              <a:rPr lang="ru-RU" sz="2000" dirty="0"/>
              <a:t>Использование специального узкополосного солнечного </a:t>
            </a:r>
            <a:r>
              <a:rPr lang="en-US" sz="2000" dirty="0"/>
              <a:t>H-alpha </a:t>
            </a:r>
            <a:r>
              <a:rPr lang="ru-RU" sz="2000" dirty="0"/>
              <a:t>телескопа (Напр. </a:t>
            </a:r>
            <a:r>
              <a:rPr lang="en-US" sz="2000" dirty="0"/>
              <a:t>Coronado)</a:t>
            </a:r>
            <a:r>
              <a:rPr lang="ru-RU" sz="2000" dirty="0"/>
              <a:t> или окуляра. Позволяет увидеть хромосферу Солнца – Протуберанцы, волокна, вспышки.</a:t>
            </a:r>
          </a:p>
          <a:p>
            <a:r>
              <a:rPr lang="ru-RU" sz="2000" dirty="0"/>
              <a:t>Существует 11-ти летний цикл солнечной активности с максимумом и минимумом пятен.</a:t>
            </a:r>
          </a:p>
          <a:p>
            <a:r>
              <a:rPr lang="ru-RU" sz="2000" dirty="0"/>
              <a:t>Солнечную корону из-за её малой яркости можно наблюдать только во время полных солнечных затмений или с помощью специального телескопа – коронографа.</a:t>
            </a:r>
          </a:p>
          <a:p>
            <a:pPr lvl="1"/>
            <a:endParaRPr lang="ru-RU" sz="2000" dirty="0"/>
          </a:p>
        </p:txBody>
      </p:sp>
      <p:pic>
        <p:nvPicPr>
          <p:cNvPr id="7" name="Рисунок 6">
            <a:extLst>
              <a:ext uri="{FF2B5EF4-FFF2-40B4-BE49-F238E27FC236}">
                <a16:creationId xmlns:a16="http://schemas.microsoft.com/office/drawing/2014/main" id="{B945E054-3A63-405E-837D-40E82749AAA7}"/>
              </a:ext>
            </a:extLst>
          </p:cNvPr>
          <p:cNvPicPr>
            <a:picLocks noChangeAspect="1"/>
          </p:cNvPicPr>
          <p:nvPr/>
        </p:nvPicPr>
        <p:blipFill>
          <a:blip r:embed="rId3"/>
          <a:stretch>
            <a:fillRect/>
          </a:stretch>
        </p:blipFill>
        <p:spPr>
          <a:xfrm>
            <a:off x="6841288" y="2741796"/>
            <a:ext cx="2244601" cy="2319292"/>
          </a:xfrm>
          <a:prstGeom prst="rect">
            <a:avLst/>
          </a:prstGeom>
        </p:spPr>
      </p:pic>
      <p:pic>
        <p:nvPicPr>
          <p:cNvPr id="8" name="Рисунок 7">
            <a:extLst>
              <a:ext uri="{FF2B5EF4-FFF2-40B4-BE49-F238E27FC236}">
                <a16:creationId xmlns:a16="http://schemas.microsoft.com/office/drawing/2014/main" id="{7ABB0D65-F1EE-49CC-B33A-1AE24F287BC3}"/>
              </a:ext>
            </a:extLst>
          </p:cNvPr>
          <p:cNvPicPr>
            <a:picLocks noChangeAspect="1"/>
          </p:cNvPicPr>
          <p:nvPr/>
        </p:nvPicPr>
        <p:blipFill>
          <a:blip r:embed="rId4"/>
          <a:stretch>
            <a:fillRect/>
          </a:stretch>
        </p:blipFill>
        <p:spPr>
          <a:xfrm>
            <a:off x="7220925" y="620688"/>
            <a:ext cx="1343094" cy="981802"/>
          </a:xfrm>
          <a:prstGeom prst="rect">
            <a:avLst/>
          </a:prstGeom>
        </p:spPr>
      </p:pic>
      <p:pic>
        <p:nvPicPr>
          <p:cNvPr id="9" name="Рисунок 8">
            <a:extLst>
              <a:ext uri="{FF2B5EF4-FFF2-40B4-BE49-F238E27FC236}">
                <a16:creationId xmlns:a16="http://schemas.microsoft.com/office/drawing/2014/main" id="{AA23E629-D324-4B21-BC8C-07552D7AD856}"/>
              </a:ext>
            </a:extLst>
          </p:cNvPr>
          <p:cNvPicPr>
            <a:picLocks noChangeAspect="1"/>
          </p:cNvPicPr>
          <p:nvPr/>
        </p:nvPicPr>
        <p:blipFill rotWithShape="1">
          <a:blip r:embed="rId5"/>
          <a:srcRect t="13119" b="13780"/>
          <a:stretch/>
        </p:blipFill>
        <p:spPr>
          <a:xfrm>
            <a:off x="7220925" y="1635224"/>
            <a:ext cx="1343094" cy="981802"/>
          </a:xfrm>
          <a:prstGeom prst="rect">
            <a:avLst/>
          </a:prstGeom>
        </p:spPr>
      </p:pic>
      <p:pic>
        <p:nvPicPr>
          <p:cNvPr id="4" name="Рисунок 3">
            <a:extLst>
              <a:ext uri="{FF2B5EF4-FFF2-40B4-BE49-F238E27FC236}">
                <a16:creationId xmlns:a16="http://schemas.microsoft.com/office/drawing/2014/main" id="{2DF08981-9D3F-437A-95FB-3D9B6944555D}"/>
              </a:ext>
            </a:extLst>
          </p:cNvPr>
          <p:cNvPicPr>
            <a:picLocks noChangeAspect="1"/>
          </p:cNvPicPr>
          <p:nvPr/>
        </p:nvPicPr>
        <p:blipFill>
          <a:blip r:embed="rId6"/>
          <a:stretch>
            <a:fillRect/>
          </a:stretch>
        </p:blipFill>
        <p:spPr>
          <a:xfrm>
            <a:off x="6841289" y="5222776"/>
            <a:ext cx="2244600" cy="1616667"/>
          </a:xfrm>
          <a:prstGeom prst="rect">
            <a:avLst/>
          </a:prstGeom>
        </p:spPr>
      </p:pic>
    </p:spTree>
    <p:extLst>
      <p:ext uri="{BB962C8B-B14F-4D97-AF65-F5344CB8AC3E}">
        <p14:creationId xmlns:p14="http://schemas.microsoft.com/office/powerpoint/2010/main" val="543424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68275"/>
            <a:ext cx="7924800" cy="504055"/>
          </a:xfrm>
        </p:spPr>
        <p:txBody>
          <a:bodyPr/>
          <a:lstStyle/>
          <a:p>
            <a:pPr algn="ctr"/>
            <a:r>
              <a:rPr lang="ru-RU" dirty="0"/>
              <a:t>Наблюдения туманностей</a:t>
            </a:r>
          </a:p>
        </p:txBody>
      </p:sp>
      <p:sp>
        <p:nvSpPr>
          <p:cNvPr id="3" name="Объект 2"/>
          <p:cNvSpPr>
            <a:spLocks noGrp="1"/>
          </p:cNvSpPr>
          <p:nvPr>
            <p:ph sz="quarter" idx="13"/>
          </p:nvPr>
        </p:nvSpPr>
        <p:spPr>
          <a:xfrm>
            <a:off x="63500" y="672330"/>
            <a:ext cx="7380436" cy="4680520"/>
          </a:xfrm>
        </p:spPr>
        <p:txBody>
          <a:bodyPr>
            <a:normAutofit/>
          </a:bodyPr>
          <a:lstStyle/>
          <a:p>
            <a:r>
              <a:rPr lang="ru-RU" dirty="0"/>
              <a:t>Наблюдение тусклых и протяженных объектов требует:</a:t>
            </a:r>
          </a:p>
          <a:p>
            <a:pPr lvl="1"/>
            <a:r>
              <a:rPr lang="ru-RU" dirty="0"/>
              <a:t>Минимума засветки</a:t>
            </a:r>
          </a:p>
          <a:p>
            <a:pPr lvl="1"/>
            <a:r>
              <a:rPr lang="ru-RU" dirty="0"/>
              <a:t>Хорошую адаптацию глаз к темноте</a:t>
            </a:r>
          </a:p>
          <a:p>
            <a:pPr lvl="1"/>
            <a:r>
              <a:rPr lang="ru-RU" dirty="0"/>
              <a:t>Небольшого увеличения телескопа</a:t>
            </a:r>
          </a:p>
          <a:p>
            <a:r>
              <a:rPr lang="ru-RU" dirty="0"/>
              <a:t>Деталей на большинстве объектов глубокого космоса через небольшие телескопы (до 200мм) практически не видно, как и их цвета</a:t>
            </a:r>
          </a:p>
          <a:p>
            <a:r>
              <a:rPr lang="ru-RU" dirty="0"/>
              <a:t>Для увеличения контрастности тусклых объектов на засвеченном небе можно использовать специальные светофильтры от засветки (</a:t>
            </a:r>
            <a:r>
              <a:rPr lang="en-US" dirty="0"/>
              <a:t>CLS/UHC) </a:t>
            </a:r>
            <a:r>
              <a:rPr lang="ru-RU" dirty="0"/>
              <a:t>или узкополосные фильтры, пропускающие излучение конкретного химического элемента (OIII (500,7нм), Hα (656,3нм), Hβ (486,1нм)) для газовых туманностей</a:t>
            </a:r>
          </a:p>
          <a:p>
            <a:r>
              <a:rPr lang="ru-RU" dirty="0"/>
              <a:t>Наблюдать лучше боковым зрением, так объекты  визуально становятся ярче</a:t>
            </a:r>
          </a:p>
        </p:txBody>
      </p:sp>
      <p:sp>
        <p:nvSpPr>
          <p:cNvPr id="4" name="AutoShape 2" descr="zim://73d42de5-7322-2803-2645-52a69b815fa1.zim/I/m/Crop_Factor.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5" name="Рисунок 4">
            <a:extLst>
              <a:ext uri="{FF2B5EF4-FFF2-40B4-BE49-F238E27FC236}">
                <a16:creationId xmlns:a16="http://schemas.microsoft.com/office/drawing/2014/main" id="{A78AEC78-967B-48C6-80F1-96F2A37051D4}"/>
              </a:ext>
            </a:extLst>
          </p:cNvPr>
          <p:cNvPicPr>
            <a:picLocks noChangeAspect="1"/>
          </p:cNvPicPr>
          <p:nvPr/>
        </p:nvPicPr>
        <p:blipFill>
          <a:blip r:embed="rId3"/>
          <a:stretch>
            <a:fillRect/>
          </a:stretch>
        </p:blipFill>
        <p:spPr>
          <a:xfrm>
            <a:off x="215899" y="4509120"/>
            <a:ext cx="3062125" cy="2180605"/>
          </a:xfrm>
          <a:prstGeom prst="rect">
            <a:avLst/>
          </a:prstGeom>
        </p:spPr>
      </p:pic>
      <p:pic>
        <p:nvPicPr>
          <p:cNvPr id="6" name="Рисунок 5">
            <a:extLst>
              <a:ext uri="{FF2B5EF4-FFF2-40B4-BE49-F238E27FC236}">
                <a16:creationId xmlns:a16="http://schemas.microsoft.com/office/drawing/2014/main" id="{60F8F318-F611-41B7-8FF2-40282ACDA439}"/>
              </a:ext>
            </a:extLst>
          </p:cNvPr>
          <p:cNvPicPr>
            <a:picLocks noChangeAspect="1"/>
          </p:cNvPicPr>
          <p:nvPr/>
        </p:nvPicPr>
        <p:blipFill>
          <a:blip r:embed="rId4"/>
          <a:stretch>
            <a:fillRect/>
          </a:stretch>
        </p:blipFill>
        <p:spPr>
          <a:xfrm>
            <a:off x="3567117" y="4437113"/>
            <a:ext cx="4380310" cy="2252612"/>
          </a:xfrm>
          <a:prstGeom prst="rect">
            <a:avLst/>
          </a:prstGeom>
        </p:spPr>
      </p:pic>
      <p:pic>
        <p:nvPicPr>
          <p:cNvPr id="7" name="Рисунок 6">
            <a:extLst>
              <a:ext uri="{FF2B5EF4-FFF2-40B4-BE49-F238E27FC236}">
                <a16:creationId xmlns:a16="http://schemas.microsoft.com/office/drawing/2014/main" id="{04FDCCE9-29A8-4C17-84FC-381699662C68}"/>
              </a:ext>
            </a:extLst>
          </p:cNvPr>
          <p:cNvPicPr>
            <a:picLocks noChangeAspect="1"/>
          </p:cNvPicPr>
          <p:nvPr/>
        </p:nvPicPr>
        <p:blipFill>
          <a:blip r:embed="rId5"/>
          <a:stretch>
            <a:fillRect/>
          </a:stretch>
        </p:blipFill>
        <p:spPr>
          <a:xfrm rot="5400000">
            <a:off x="6615249" y="4023907"/>
            <a:ext cx="3795371" cy="826412"/>
          </a:xfrm>
          <a:prstGeom prst="rect">
            <a:avLst/>
          </a:prstGeom>
        </p:spPr>
      </p:pic>
      <p:pic>
        <p:nvPicPr>
          <p:cNvPr id="8" name="Рисунок 7">
            <a:extLst>
              <a:ext uri="{FF2B5EF4-FFF2-40B4-BE49-F238E27FC236}">
                <a16:creationId xmlns:a16="http://schemas.microsoft.com/office/drawing/2014/main" id="{B8139280-502A-41A8-BEFD-D1EB3A676B83}"/>
              </a:ext>
            </a:extLst>
          </p:cNvPr>
          <p:cNvPicPr>
            <a:picLocks noChangeAspect="1"/>
          </p:cNvPicPr>
          <p:nvPr/>
        </p:nvPicPr>
        <p:blipFill>
          <a:blip r:embed="rId6"/>
          <a:stretch>
            <a:fillRect/>
          </a:stretch>
        </p:blipFill>
        <p:spPr>
          <a:xfrm>
            <a:off x="6758736" y="641740"/>
            <a:ext cx="2381321" cy="1779148"/>
          </a:xfrm>
          <a:prstGeom prst="rect">
            <a:avLst/>
          </a:prstGeom>
        </p:spPr>
      </p:pic>
    </p:spTree>
    <p:extLst>
      <p:ext uri="{BB962C8B-B14F-4D97-AF65-F5344CB8AC3E}">
        <p14:creationId xmlns:p14="http://schemas.microsoft.com/office/powerpoint/2010/main" val="416106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188640"/>
            <a:ext cx="7924800" cy="580926"/>
          </a:xfrm>
        </p:spPr>
        <p:txBody>
          <a:bodyPr/>
          <a:lstStyle/>
          <a:p>
            <a:pPr algn="ctr"/>
            <a:r>
              <a:rPr lang="ru-RU" dirty="0"/>
              <a:t>Наблюдения звёзд</a:t>
            </a:r>
          </a:p>
        </p:txBody>
      </p:sp>
      <p:sp>
        <p:nvSpPr>
          <p:cNvPr id="5" name="Прямоугольник 4">
            <a:extLst>
              <a:ext uri="{FF2B5EF4-FFF2-40B4-BE49-F238E27FC236}">
                <a16:creationId xmlns:a16="http://schemas.microsoft.com/office/drawing/2014/main" id="{47CFFB8E-6F2B-4C71-AAEA-C3D1810FC1DA}"/>
              </a:ext>
            </a:extLst>
          </p:cNvPr>
          <p:cNvSpPr/>
          <p:nvPr/>
        </p:nvSpPr>
        <p:spPr>
          <a:xfrm>
            <a:off x="-998538" y="1481823"/>
            <a:ext cx="4572001" cy="369332"/>
          </a:xfrm>
          <a:prstGeom prst="rect">
            <a:avLst/>
          </a:prstGeom>
        </p:spPr>
        <p:txBody>
          <a:bodyPr>
            <a:spAutoFit/>
          </a:bodyPr>
          <a:lstStyle/>
          <a:p>
            <a:endParaRPr lang="ru-RU" dirty="0"/>
          </a:p>
        </p:txBody>
      </p:sp>
      <p:sp>
        <p:nvSpPr>
          <p:cNvPr id="6" name="Прямоугольник 5">
            <a:extLst>
              <a:ext uri="{FF2B5EF4-FFF2-40B4-BE49-F238E27FC236}">
                <a16:creationId xmlns:a16="http://schemas.microsoft.com/office/drawing/2014/main" id="{9FC95684-2754-445B-B5A0-EFD8184053DF}"/>
              </a:ext>
            </a:extLst>
          </p:cNvPr>
          <p:cNvSpPr/>
          <p:nvPr/>
        </p:nvSpPr>
        <p:spPr>
          <a:xfrm>
            <a:off x="2880293" y="2031484"/>
            <a:ext cx="184731" cy="369332"/>
          </a:xfrm>
          <a:prstGeom prst="rect">
            <a:avLst/>
          </a:prstGeom>
        </p:spPr>
        <p:txBody>
          <a:bodyPr wrap="none">
            <a:spAutoFit/>
          </a:bodyPr>
          <a:lstStyle/>
          <a:p>
            <a:endParaRPr lang="ru-RU" dirty="0"/>
          </a:p>
        </p:txBody>
      </p:sp>
      <p:sp>
        <p:nvSpPr>
          <p:cNvPr id="8" name="Объект 7">
            <a:extLst>
              <a:ext uri="{FF2B5EF4-FFF2-40B4-BE49-F238E27FC236}">
                <a16:creationId xmlns:a16="http://schemas.microsoft.com/office/drawing/2014/main" id="{9FD1D61A-0482-43CA-BD8C-DDF58C65D44F}"/>
              </a:ext>
            </a:extLst>
          </p:cNvPr>
          <p:cNvSpPr>
            <a:spLocks noGrp="1"/>
          </p:cNvSpPr>
          <p:nvPr>
            <p:ph sz="quarter" idx="13"/>
          </p:nvPr>
        </p:nvSpPr>
        <p:spPr>
          <a:xfrm>
            <a:off x="179512" y="931609"/>
            <a:ext cx="5463432" cy="4945663"/>
          </a:xfrm>
        </p:spPr>
        <p:txBody>
          <a:bodyPr>
            <a:normAutofit lnSpcReduction="10000"/>
          </a:bodyPr>
          <a:lstStyle/>
          <a:p>
            <a:r>
              <a:rPr lang="ru-RU" dirty="0"/>
              <a:t>Для наблюдения звёзд и звёздных скоплений используются средние и большие увеличения до 2</a:t>
            </a:r>
            <a:r>
              <a:rPr lang="en-US" dirty="0"/>
              <a:t>D</a:t>
            </a:r>
            <a:endParaRPr lang="ru-RU" dirty="0"/>
          </a:p>
          <a:p>
            <a:r>
              <a:rPr lang="ru-RU" dirty="0"/>
              <a:t>Самые слабые звёзды, наблюдаемые</a:t>
            </a:r>
            <a:br>
              <a:rPr lang="ru-RU" dirty="0"/>
            </a:br>
            <a:r>
              <a:rPr lang="ru-RU" dirty="0"/>
              <a:t>невооружённым глазом от +6</a:t>
            </a:r>
            <a:r>
              <a:rPr lang="en-US" dirty="0"/>
              <a:t>m</a:t>
            </a:r>
            <a:r>
              <a:rPr lang="ru-RU" dirty="0"/>
              <a:t> до +7,72</a:t>
            </a:r>
            <a:r>
              <a:rPr lang="en-US" dirty="0"/>
              <a:t>m</a:t>
            </a:r>
            <a:endParaRPr lang="ru-RU" dirty="0"/>
          </a:p>
          <a:p>
            <a:r>
              <a:rPr lang="ru-RU" dirty="0"/>
              <a:t>Самые слабые звёзды, наблюдаемые в телескоп с апертурой 150мм до +13</a:t>
            </a:r>
            <a:r>
              <a:rPr lang="en-US" dirty="0"/>
              <a:t>m</a:t>
            </a:r>
          </a:p>
          <a:p>
            <a:r>
              <a:rPr lang="ru-RU" dirty="0"/>
              <a:t>Большинство звёзд в нашей галактике кратные или двойные, представляющие собой систему из нескольких </a:t>
            </a:r>
            <a:r>
              <a:rPr lang="ru-RU" dirty="0" err="1"/>
              <a:t>гравитационно</a:t>
            </a:r>
            <a:r>
              <a:rPr lang="ru-RU" dirty="0"/>
              <a:t> связанных звёзд и вращающихся вокруг общего центра масс</a:t>
            </a:r>
          </a:p>
          <a:p>
            <a:r>
              <a:rPr lang="ru-RU" dirty="0"/>
              <a:t>Некоторые звёзды физически не связаны, однако находятся на одном поле зрения и кажутся двойными, они называются оптически-двойные</a:t>
            </a:r>
          </a:p>
          <a:p>
            <a:r>
              <a:rPr lang="ru-RU" dirty="0"/>
              <a:t>По двойным звёздам можно определять разрешающую способность телескопа</a:t>
            </a:r>
            <a:endParaRPr lang="en-US" dirty="0"/>
          </a:p>
          <a:p>
            <a:r>
              <a:rPr lang="ru-RU" dirty="0"/>
              <a:t>Светофильтры никак не влияют на яркость и контрастность звёзд, иногда даже ухудшая их видимость</a:t>
            </a:r>
          </a:p>
        </p:txBody>
      </p:sp>
      <p:pic>
        <p:nvPicPr>
          <p:cNvPr id="3" name="Рисунок 2">
            <a:extLst>
              <a:ext uri="{FF2B5EF4-FFF2-40B4-BE49-F238E27FC236}">
                <a16:creationId xmlns:a16="http://schemas.microsoft.com/office/drawing/2014/main" id="{51DF7343-DFFE-4B28-BF83-2987BEEB1F8F}"/>
              </a:ext>
            </a:extLst>
          </p:cNvPr>
          <p:cNvPicPr>
            <a:picLocks noChangeAspect="1"/>
          </p:cNvPicPr>
          <p:nvPr/>
        </p:nvPicPr>
        <p:blipFill>
          <a:blip r:embed="rId2"/>
          <a:stretch>
            <a:fillRect/>
          </a:stretch>
        </p:blipFill>
        <p:spPr>
          <a:xfrm>
            <a:off x="5570539" y="908721"/>
            <a:ext cx="3549389" cy="1946366"/>
          </a:xfrm>
          <a:prstGeom prst="rect">
            <a:avLst/>
          </a:prstGeom>
        </p:spPr>
      </p:pic>
      <p:pic>
        <p:nvPicPr>
          <p:cNvPr id="4" name="Рисунок 3">
            <a:extLst>
              <a:ext uri="{FF2B5EF4-FFF2-40B4-BE49-F238E27FC236}">
                <a16:creationId xmlns:a16="http://schemas.microsoft.com/office/drawing/2014/main" id="{201029BA-9F40-4585-9B8D-942DD053C1AD}"/>
              </a:ext>
            </a:extLst>
          </p:cNvPr>
          <p:cNvPicPr>
            <a:picLocks noChangeAspect="1"/>
          </p:cNvPicPr>
          <p:nvPr/>
        </p:nvPicPr>
        <p:blipFill>
          <a:blip r:embed="rId3"/>
          <a:stretch>
            <a:fillRect/>
          </a:stretch>
        </p:blipFill>
        <p:spPr>
          <a:xfrm>
            <a:off x="6629940" y="2931643"/>
            <a:ext cx="1224136" cy="1188946"/>
          </a:xfrm>
          <a:prstGeom prst="rect">
            <a:avLst/>
          </a:prstGeom>
        </p:spPr>
      </p:pic>
      <p:pic>
        <p:nvPicPr>
          <p:cNvPr id="7" name="Рисунок 6">
            <a:extLst>
              <a:ext uri="{FF2B5EF4-FFF2-40B4-BE49-F238E27FC236}">
                <a16:creationId xmlns:a16="http://schemas.microsoft.com/office/drawing/2014/main" id="{71878E40-A62D-4FA6-916C-73202F63E5C1}"/>
              </a:ext>
            </a:extLst>
          </p:cNvPr>
          <p:cNvPicPr>
            <a:picLocks noChangeAspect="1"/>
          </p:cNvPicPr>
          <p:nvPr/>
        </p:nvPicPr>
        <p:blipFill>
          <a:blip r:embed="rId4"/>
          <a:stretch>
            <a:fillRect/>
          </a:stretch>
        </p:blipFill>
        <p:spPr>
          <a:xfrm>
            <a:off x="5796136" y="4151433"/>
            <a:ext cx="2891744" cy="2482455"/>
          </a:xfrm>
          <a:prstGeom prst="rect">
            <a:avLst/>
          </a:prstGeom>
        </p:spPr>
      </p:pic>
    </p:spTree>
    <p:extLst>
      <p:ext uri="{BB962C8B-B14F-4D97-AF65-F5344CB8AC3E}">
        <p14:creationId xmlns:p14="http://schemas.microsoft.com/office/powerpoint/2010/main" val="1478142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E99A566-4D78-49C8-9171-66467D17F927}"/>
              </a:ext>
            </a:extLst>
          </p:cNvPr>
          <p:cNvSpPr>
            <a:spLocks noGrp="1"/>
          </p:cNvSpPr>
          <p:nvPr>
            <p:ph type="title"/>
          </p:nvPr>
        </p:nvSpPr>
        <p:spPr>
          <a:xfrm>
            <a:off x="607221" y="260648"/>
            <a:ext cx="7924800" cy="508918"/>
          </a:xfrm>
        </p:spPr>
        <p:txBody>
          <a:bodyPr/>
          <a:lstStyle/>
          <a:p>
            <a:pPr algn="ctr"/>
            <a:r>
              <a:rPr lang="ru-RU" dirty="0"/>
              <a:t>Выбор телескопа</a:t>
            </a:r>
          </a:p>
        </p:txBody>
      </p:sp>
      <p:sp>
        <p:nvSpPr>
          <p:cNvPr id="3" name="Объект 2">
            <a:extLst>
              <a:ext uri="{FF2B5EF4-FFF2-40B4-BE49-F238E27FC236}">
                <a16:creationId xmlns:a16="http://schemas.microsoft.com/office/drawing/2014/main" id="{70DC3BE3-FE8C-4EF6-8646-92D4A9214694}"/>
              </a:ext>
            </a:extLst>
          </p:cNvPr>
          <p:cNvSpPr>
            <a:spLocks noGrp="1"/>
          </p:cNvSpPr>
          <p:nvPr>
            <p:ph sz="quarter" idx="13"/>
          </p:nvPr>
        </p:nvSpPr>
        <p:spPr>
          <a:xfrm>
            <a:off x="57969" y="764704"/>
            <a:ext cx="4255521" cy="5760640"/>
          </a:xfrm>
        </p:spPr>
        <p:txBody>
          <a:bodyPr>
            <a:normAutofit fontScale="92500" lnSpcReduction="10000"/>
          </a:bodyPr>
          <a:lstStyle/>
          <a:p>
            <a:pPr marL="0" indent="0">
              <a:buNone/>
            </a:pPr>
            <a:r>
              <a:rPr lang="ru-RU" sz="2000" b="1" dirty="0"/>
              <a:t>    Монтировка:</a:t>
            </a:r>
            <a:r>
              <a:rPr lang="ru-RU" sz="2000" dirty="0"/>
              <a:t> </a:t>
            </a:r>
          </a:p>
          <a:p>
            <a:pPr lvl="1"/>
            <a:r>
              <a:rPr lang="ru-RU" sz="2000" b="1" dirty="0"/>
              <a:t>альт-азимутальная</a:t>
            </a:r>
            <a:r>
              <a:rPr lang="ru-RU" sz="2000" dirty="0"/>
              <a:t> (Вращается параллельно горизонту. Для компенсации вращения земли необходимо корректировать обе оси. Удобна для больших телескопов и для наблюдения за земными объектами) 	</a:t>
            </a:r>
          </a:p>
          <a:p>
            <a:pPr lvl="1"/>
            <a:endParaRPr lang="en-US" sz="2000" dirty="0"/>
          </a:p>
          <a:p>
            <a:pPr lvl="1"/>
            <a:r>
              <a:rPr lang="ru-RU" sz="2000" b="1" dirty="0"/>
              <a:t>экваториальная</a:t>
            </a:r>
            <a:r>
              <a:rPr lang="ru-RU" sz="2000" dirty="0"/>
              <a:t> (требует противовесов, сложнее в использовании (нужна настройка), вращается вокруг полярной оси компенсируя вращение земли)</a:t>
            </a:r>
          </a:p>
          <a:p>
            <a:r>
              <a:rPr lang="ru-RU" sz="2000" b="1" dirty="0"/>
              <a:t>Особое внимание необходимо уделить грузоподъемности монтировки и устойчивости треноги</a:t>
            </a:r>
          </a:p>
        </p:txBody>
      </p:sp>
      <p:pic>
        <p:nvPicPr>
          <p:cNvPr id="5" name="Рисунок 4">
            <a:extLst>
              <a:ext uri="{FF2B5EF4-FFF2-40B4-BE49-F238E27FC236}">
                <a16:creationId xmlns:a16="http://schemas.microsoft.com/office/drawing/2014/main" id="{5525C828-571A-46BB-A932-E3B0308669F9}"/>
              </a:ext>
            </a:extLst>
          </p:cNvPr>
          <p:cNvPicPr>
            <a:picLocks noChangeAspect="1"/>
          </p:cNvPicPr>
          <p:nvPr/>
        </p:nvPicPr>
        <p:blipFill rotWithShape="1">
          <a:blip r:embed="rId3"/>
          <a:srcRect t="5678" b="5538"/>
          <a:stretch/>
        </p:blipFill>
        <p:spPr>
          <a:xfrm>
            <a:off x="4282980" y="3645024"/>
            <a:ext cx="4861020" cy="3024336"/>
          </a:xfrm>
          <a:prstGeom prst="rect">
            <a:avLst/>
          </a:prstGeom>
        </p:spPr>
      </p:pic>
      <p:pic>
        <p:nvPicPr>
          <p:cNvPr id="7" name="Рисунок 6">
            <a:extLst>
              <a:ext uri="{FF2B5EF4-FFF2-40B4-BE49-F238E27FC236}">
                <a16:creationId xmlns:a16="http://schemas.microsoft.com/office/drawing/2014/main" id="{92BDEAB9-82EF-45ED-A96A-C9D4FC83F65E}"/>
              </a:ext>
            </a:extLst>
          </p:cNvPr>
          <p:cNvPicPr>
            <a:picLocks noChangeAspect="1"/>
          </p:cNvPicPr>
          <p:nvPr/>
        </p:nvPicPr>
        <p:blipFill>
          <a:blip r:embed="rId4"/>
          <a:stretch>
            <a:fillRect/>
          </a:stretch>
        </p:blipFill>
        <p:spPr>
          <a:xfrm>
            <a:off x="4282980" y="769566"/>
            <a:ext cx="4861020" cy="2734324"/>
          </a:xfrm>
          <a:prstGeom prst="rect">
            <a:avLst/>
          </a:prstGeom>
        </p:spPr>
      </p:pic>
    </p:spTree>
    <p:extLst>
      <p:ext uri="{BB962C8B-B14F-4D97-AF65-F5344CB8AC3E}">
        <p14:creationId xmlns:p14="http://schemas.microsoft.com/office/powerpoint/2010/main" val="871272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2CA4270F-3A60-446C-A3AE-865B3418B172}"/>
              </a:ext>
            </a:extLst>
          </p:cNvPr>
          <p:cNvPicPr>
            <a:picLocks noChangeAspect="1"/>
          </p:cNvPicPr>
          <p:nvPr/>
        </p:nvPicPr>
        <p:blipFill>
          <a:blip r:embed="rId2"/>
          <a:stretch>
            <a:fillRect/>
          </a:stretch>
        </p:blipFill>
        <p:spPr>
          <a:xfrm>
            <a:off x="653122" y="980728"/>
            <a:ext cx="7837755" cy="4702264"/>
          </a:xfrm>
          <a:prstGeom prst="rect">
            <a:avLst/>
          </a:prstGeom>
        </p:spPr>
      </p:pic>
    </p:spTree>
    <p:extLst>
      <p:ext uri="{BB962C8B-B14F-4D97-AF65-F5344CB8AC3E}">
        <p14:creationId xmlns:p14="http://schemas.microsoft.com/office/powerpoint/2010/main" val="3300967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0A3E6A-85AB-4B74-AE75-44872D4BF335}"/>
              </a:ext>
            </a:extLst>
          </p:cNvPr>
          <p:cNvSpPr>
            <a:spLocks noGrp="1"/>
          </p:cNvSpPr>
          <p:nvPr>
            <p:ph type="title"/>
          </p:nvPr>
        </p:nvSpPr>
        <p:spPr>
          <a:xfrm>
            <a:off x="587898" y="332656"/>
            <a:ext cx="7924800" cy="580926"/>
          </a:xfrm>
        </p:spPr>
        <p:txBody>
          <a:bodyPr/>
          <a:lstStyle/>
          <a:p>
            <a:pPr algn="ctr"/>
            <a:r>
              <a:rPr lang="ru-RU" dirty="0"/>
              <a:t>Наблюдения метеоров</a:t>
            </a:r>
          </a:p>
        </p:txBody>
      </p:sp>
      <p:sp>
        <p:nvSpPr>
          <p:cNvPr id="3" name="Объект 2">
            <a:extLst>
              <a:ext uri="{FF2B5EF4-FFF2-40B4-BE49-F238E27FC236}">
                <a16:creationId xmlns:a16="http://schemas.microsoft.com/office/drawing/2014/main" id="{D3380346-3017-4A69-9D15-34B02AE23149}"/>
              </a:ext>
            </a:extLst>
          </p:cNvPr>
          <p:cNvSpPr>
            <a:spLocks noGrp="1"/>
          </p:cNvSpPr>
          <p:nvPr>
            <p:ph sz="quarter" idx="13"/>
          </p:nvPr>
        </p:nvSpPr>
        <p:spPr>
          <a:xfrm>
            <a:off x="0" y="1052736"/>
            <a:ext cx="4126129" cy="4114800"/>
          </a:xfrm>
        </p:spPr>
        <p:txBody>
          <a:bodyPr/>
          <a:lstStyle/>
          <a:p>
            <a:r>
              <a:rPr lang="ru-RU" dirty="0"/>
              <a:t>Метеор – сгорание в атмосфере небесного тела, например космической пыли, частиц комет</a:t>
            </a:r>
          </a:p>
          <a:p>
            <a:r>
              <a:rPr lang="ru-RU" dirty="0"/>
              <a:t>Цвет метеора зависит от его химического состава</a:t>
            </a:r>
          </a:p>
          <a:p>
            <a:r>
              <a:rPr lang="ru-RU" dirty="0"/>
              <a:t>Для наблюдения метеоров телескоп не требуется, важно большое поле зрения</a:t>
            </a:r>
          </a:p>
          <a:p>
            <a:r>
              <a:rPr lang="ru-RU" dirty="0"/>
              <a:t>Во время метеорного потока метеоры вылетают из определённого места на небе (радиант)</a:t>
            </a:r>
          </a:p>
          <a:p>
            <a:endParaRPr lang="ru-RU" dirty="0"/>
          </a:p>
        </p:txBody>
      </p:sp>
      <p:pic>
        <p:nvPicPr>
          <p:cNvPr id="4" name="Рисунок 3">
            <a:extLst>
              <a:ext uri="{FF2B5EF4-FFF2-40B4-BE49-F238E27FC236}">
                <a16:creationId xmlns:a16="http://schemas.microsoft.com/office/drawing/2014/main" id="{530014AF-26C9-447A-8B63-6219BC791427}"/>
              </a:ext>
            </a:extLst>
          </p:cNvPr>
          <p:cNvPicPr>
            <a:picLocks noChangeAspect="1"/>
          </p:cNvPicPr>
          <p:nvPr/>
        </p:nvPicPr>
        <p:blipFill>
          <a:blip r:embed="rId2"/>
          <a:stretch>
            <a:fillRect/>
          </a:stretch>
        </p:blipFill>
        <p:spPr>
          <a:xfrm>
            <a:off x="143291" y="4293096"/>
            <a:ext cx="3635896" cy="2379032"/>
          </a:xfrm>
          <a:prstGeom prst="rect">
            <a:avLst/>
          </a:prstGeom>
        </p:spPr>
      </p:pic>
      <p:pic>
        <p:nvPicPr>
          <p:cNvPr id="5" name="Рисунок 4">
            <a:extLst>
              <a:ext uri="{FF2B5EF4-FFF2-40B4-BE49-F238E27FC236}">
                <a16:creationId xmlns:a16="http://schemas.microsoft.com/office/drawing/2014/main" id="{3BB13D98-FB55-4778-9DC4-ADFF0C96FF49}"/>
              </a:ext>
            </a:extLst>
          </p:cNvPr>
          <p:cNvPicPr>
            <a:picLocks noChangeAspect="1"/>
          </p:cNvPicPr>
          <p:nvPr/>
        </p:nvPicPr>
        <p:blipFill>
          <a:blip r:embed="rId3"/>
          <a:stretch>
            <a:fillRect/>
          </a:stretch>
        </p:blipFill>
        <p:spPr>
          <a:xfrm>
            <a:off x="3879090" y="1050021"/>
            <a:ext cx="5124868" cy="4323195"/>
          </a:xfrm>
          <a:prstGeom prst="rect">
            <a:avLst/>
          </a:prstGeom>
        </p:spPr>
      </p:pic>
    </p:spTree>
    <p:extLst>
      <p:ext uri="{BB962C8B-B14F-4D97-AF65-F5344CB8AC3E}">
        <p14:creationId xmlns:p14="http://schemas.microsoft.com/office/powerpoint/2010/main" val="247896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04222"/>
            <a:ext cx="7924800" cy="580926"/>
          </a:xfrm>
        </p:spPr>
        <p:txBody>
          <a:bodyPr/>
          <a:lstStyle/>
          <a:p>
            <a:pPr algn="ctr"/>
            <a:r>
              <a:rPr lang="ru-RU" dirty="0"/>
              <a:t>дневник и зарисовки</a:t>
            </a:r>
          </a:p>
        </p:txBody>
      </p:sp>
      <p:sp>
        <p:nvSpPr>
          <p:cNvPr id="3" name="Объект 2"/>
          <p:cNvSpPr>
            <a:spLocks noGrp="1"/>
          </p:cNvSpPr>
          <p:nvPr>
            <p:ph sz="quarter" idx="13"/>
          </p:nvPr>
        </p:nvSpPr>
        <p:spPr>
          <a:xfrm>
            <a:off x="-36512" y="685148"/>
            <a:ext cx="6355624" cy="5925775"/>
          </a:xfrm>
        </p:spPr>
        <p:txBody>
          <a:bodyPr>
            <a:normAutofit fontScale="77500" lnSpcReduction="20000"/>
          </a:bodyPr>
          <a:lstStyle/>
          <a:p>
            <a:r>
              <a:rPr lang="ru-RU" sz="2400" dirty="0"/>
              <a:t>Желательно вести дневник астрономических наблюдений и делать зарисовки объектов. Дневник наблюдений позволяет точнее составлять программы, делиться впечатлениями и сравнивать их, увидеть больше интересных объектов, и даже делать открытия. Любители до сих пор открывают новые звёзды, кометы, астероиды.</a:t>
            </a:r>
          </a:p>
          <a:p>
            <a:r>
              <a:rPr lang="ru-RU" sz="2400" dirty="0"/>
              <a:t>Ночью лучше делать краткие заметки (например время, погоду, интересные явления, какие детали объектов разглядели и т.д.), оставив заполнение журнала на светлое время.</a:t>
            </a:r>
          </a:p>
          <a:p>
            <a:r>
              <a:rPr lang="ru-RU" sz="2400" dirty="0"/>
              <a:t>В дневнике указывается время и место наблюдений, погодные условия (прозрачность, степень засветки, метеорологические условия), кратко описывается инструмент. Для каждого объекта дать более или менее пространное описание, используемое увеличение (или увеличения), поле зрения, фильтр. </a:t>
            </a:r>
          </a:p>
          <a:p>
            <a:r>
              <a:rPr lang="ru-RU" sz="2400" dirty="0"/>
              <a:t>Для выявления деталей важную роль играют зарисовки у окуляра. Карандаш и бумага просто заставляют вас быть внимательнее и затратить какое-то время на рассматривание того, что же вы видите. Существуют различные техники зарисовок разных объектов</a:t>
            </a:r>
          </a:p>
          <a:p>
            <a:endParaRPr lang="ru-RU" sz="1800" dirty="0"/>
          </a:p>
        </p:txBody>
      </p:sp>
      <p:pic>
        <p:nvPicPr>
          <p:cNvPr id="4" name="Рисунок 3">
            <a:extLst>
              <a:ext uri="{FF2B5EF4-FFF2-40B4-BE49-F238E27FC236}">
                <a16:creationId xmlns:a16="http://schemas.microsoft.com/office/drawing/2014/main" id="{7EA414B6-00EB-4562-B5F0-F39F83FCCF6B}"/>
              </a:ext>
            </a:extLst>
          </p:cNvPr>
          <p:cNvPicPr>
            <a:picLocks noChangeAspect="1"/>
          </p:cNvPicPr>
          <p:nvPr/>
        </p:nvPicPr>
        <p:blipFill>
          <a:blip r:embed="rId2"/>
          <a:stretch>
            <a:fillRect/>
          </a:stretch>
        </p:blipFill>
        <p:spPr>
          <a:xfrm>
            <a:off x="6096160" y="5013176"/>
            <a:ext cx="3047840" cy="1740602"/>
          </a:xfrm>
          <a:prstGeom prst="rect">
            <a:avLst/>
          </a:prstGeom>
        </p:spPr>
      </p:pic>
      <p:pic>
        <p:nvPicPr>
          <p:cNvPr id="5" name="Рисунок 4">
            <a:extLst>
              <a:ext uri="{FF2B5EF4-FFF2-40B4-BE49-F238E27FC236}">
                <a16:creationId xmlns:a16="http://schemas.microsoft.com/office/drawing/2014/main" id="{691394FB-CFFE-4CF1-BDA7-1B262C96E226}"/>
              </a:ext>
            </a:extLst>
          </p:cNvPr>
          <p:cNvPicPr>
            <a:picLocks noChangeAspect="1"/>
          </p:cNvPicPr>
          <p:nvPr/>
        </p:nvPicPr>
        <p:blipFill>
          <a:blip r:embed="rId3"/>
          <a:stretch>
            <a:fillRect/>
          </a:stretch>
        </p:blipFill>
        <p:spPr>
          <a:xfrm>
            <a:off x="6319112" y="828002"/>
            <a:ext cx="2791361" cy="3839561"/>
          </a:xfrm>
          <a:prstGeom prst="rect">
            <a:avLst/>
          </a:prstGeom>
        </p:spPr>
      </p:pic>
    </p:spTree>
    <p:extLst>
      <p:ext uri="{BB962C8B-B14F-4D97-AF65-F5344CB8AC3E}">
        <p14:creationId xmlns:p14="http://schemas.microsoft.com/office/powerpoint/2010/main" val="3616500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E99A566-4D78-49C8-9171-66467D17F927}"/>
              </a:ext>
            </a:extLst>
          </p:cNvPr>
          <p:cNvSpPr>
            <a:spLocks noGrp="1"/>
          </p:cNvSpPr>
          <p:nvPr>
            <p:ph type="title"/>
          </p:nvPr>
        </p:nvSpPr>
        <p:spPr>
          <a:xfrm>
            <a:off x="607221" y="97961"/>
            <a:ext cx="7924800" cy="508918"/>
          </a:xfrm>
        </p:spPr>
        <p:txBody>
          <a:bodyPr/>
          <a:lstStyle/>
          <a:p>
            <a:pPr algn="ctr"/>
            <a:r>
              <a:rPr lang="ru-RU" dirty="0"/>
              <a:t>Выбор телескопа</a:t>
            </a:r>
          </a:p>
        </p:txBody>
      </p:sp>
      <p:sp>
        <p:nvSpPr>
          <p:cNvPr id="3" name="Объект 2">
            <a:extLst>
              <a:ext uri="{FF2B5EF4-FFF2-40B4-BE49-F238E27FC236}">
                <a16:creationId xmlns:a16="http://schemas.microsoft.com/office/drawing/2014/main" id="{70DC3BE3-FE8C-4EF6-8646-92D4A9214694}"/>
              </a:ext>
            </a:extLst>
          </p:cNvPr>
          <p:cNvSpPr>
            <a:spLocks noGrp="1"/>
          </p:cNvSpPr>
          <p:nvPr>
            <p:ph sz="quarter" idx="13"/>
          </p:nvPr>
        </p:nvSpPr>
        <p:spPr>
          <a:xfrm>
            <a:off x="323528" y="673956"/>
            <a:ext cx="8424936" cy="4806280"/>
          </a:xfrm>
        </p:spPr>
        <p:txBody>
          <a:bodyPr>
            <a:normAutofit/>
          </a:bodyPr>
          <a:lstStyle/>
          <a:p>
            <a:r>
              <a:rPr lang="ru-RU" b="1" dirty="0"/>
              <a:t>Параметры телескопа</a:t>
            </a:r>
            <a:r>
              <a:rPr lang="ru-RU" dirty="0"/>
              <a:t>:</a:t>
            </a:r>
          </a:p>
          <a:p>
            <a:pPr lvl="1"/>
            <a:r>
              <a:rPr lang="ru-RU" b="1" dirty="0"/>
              <a:t>Апертура</a:t>
            </a:r>
            <a:r>
              <a:rPr lang="ru-RU" dirty="0"/>
              <a:t> (диаметр объектива), </a:t>
            </a:r>
            <a:r>
              <a:rPr lang="en-US" dirty="0"/>
              <a:t>D</a:t>
            </a:r>
            <a:r>
              <a:rPr lang="ru-RU" dirty="0"/>
              <a:t> – определяет количество собираемого света и разрешение</a:t>
            </a:r>
            <a:r>
              <a:rPr lang="en-US" dirty="0"/>
              <a:t> (140/D </a:t>
            </a:r>
            <a:r>
              <a:rPr lang="ru-RU" dirty="0"/>
              <a:t>в сек. дуги)</a:t>
            </a:r>
          </a:p>
          <a:p>
            <a:pPr lvl="1"/>
            <a:r>
              <a:rPr lang="ru-RU" b="1" dirty="0"/>
              <a:t>Фокусное расстояние</a:t>
            </a:r>
            <a:r>
              <a:rPr lang="ru-RU" dirty="0"/>
              <a:t>, </a:t>
            </a:r>
            <a:r>
              <a:rPr lang="en-US" dirty="0"/>
              <a:t>F – </a:t>
            </a:r>
            <a:r>
              <a:rPr lang="ru-RU" dirty="0"/>
              <a:t>определяет увеличение и масштаб изображения. Чем больше увеличение при одинаковой апертуре, тем темнее изображение.</a:t>
            </a:r>
          </a:p>
          <a:p>
            <a:pPr lvl="2"/>
            <a:r>
              <a:rPr lang="ru-RU" b="1" dirty="0"/>
              <a:t>Увеличение</a:t>
            </a:r>
            <a:r>
              <a:rPr lang="ru-RU" dirty="0"/>
              <a:t> –</a:t>
            </a:r>
            <a:r>
              <a:rPr lang="en-US" dirty="0"/>
              <a:t> F </a:t>
            </a:r>
            <a:r>
              <a:rPr lang="ru-RU" dirty="0"/>
              <a:t>телескопа делить на </a:t>
            </a:r>
            <a:r>
              <a:rPr lang="en-US" dirty="0"/>
              <a:t>F </a:t>
            </a:r>
            <a:r>
              <a:rPr lang="ru-RU" dirty="0"/>
              <a:t>окуляра; минимальное увеличение = </a:t>
            </a:r>
            <a:r>
              <a:rPr lang="en-US" dirty="0"/>
              <a:t>D/7, </a:t>
            </a:r>
            <a:r>
              <a:rPr lang="ru-RU" dirty="0"/>
              <a:t>максимальное 2</a:t>
            </a:r>
            <a:r>
              <a:rPr lang="en-US" dirty="0"/>
              <a:t>D.</a:t>
            </a:r>
            <a:endParaRPr lang="ru-RU" dirty="0"/>
          </a:p>
          <a:p>
            <a:pPr lvl="2"/>
            <a:r>
              <a:rPr lang="ru-RU" b="1" dirty="0"/>
              <a:t>Светосила </a:t>
            </a:r>
            <a:r>
              <a:rPr lang="ru-RU" dirty="0"/>
              <a:t>(относительное отверстие телескопа) – отношение апертуры к фокусному расстоянию (</a:t>
            </a:r>
            <a:r>
              <a:rPr lang="en-US" dirty="0"/>
              <a:t>D</a:t>
            </a:r>
            <a:r>
              <a:rPr lang="ru-RU" dirty="0"/>
              <a:t>/</a:t>
            </a:r>
            <a:r>
              <a:rPr lang="en-US" dirty="0"/>
              <a:t>F)</a:t>
            </a:r>
            <a:r>
              <a:rPr lang="ru-RU" dirty="0"/>
              <a:t>. Чем выше это отношение, тем больше светосила телескопа (более светлая картинка при меньшем увеличении) и выше требования к качеству оптики, так как лучи сильнее искажаются.</a:t>
            </a:r>
          </a:p>
          <a:p>
            <a:endParaRPr lang="ru-RU" dirty="0"/>
          </a:p>
        </p:txBody>
      </p:sp>
      <p:pic>
        <p:nvPicPr>
          <p:cNvPr id="4" name="Рисунок 3">
            <a:extLst>
              <a:ext uri="{FF2B5EF4-FFF2-40B4-BE49-F238E27FC236}">
                <a16:creationId xmlns:a16="http://schemas.microsoft.com/office/drawing/2014/main" id="{860C28A9-0EC6-405D-932B-4FB738E0452A}"/>
              </a:ext>
            </a:extLst>
          </p:cNvPr>
          <p:cNvPicPr>
            <a:picLocks noChangeAspect="1"/>
          </p:cNvPicPr>
          <p:nvPr/>
        </p:nvPicPr>
        <p:blipFill>
          <a:blip r:embed="rId3"/>
          <a:stretch>
            <a:fillRect/>
          </a:stretch>
        </p:blipFill>
        <p:spPr>
          <a:xfrm>
            <a:off x="1765888" y="4293096"/>
            <a:ext cx="4701599" cy="2475157"/>
          </a:xfrm>
          <a:prstGeom prst="rect">
            <a:avLst/>
          </a:prstGeom>
        </p:spPr>
      </p:pic>
      <p:pic>
        <p:nvPicPr>
          <p:cNvPr id="5" name="Рисунок 4">
            <a:extLst>
              <a:ext uri="{FF2B5EF4-FFF2-40B4-BE49-F238E27FC236}">
                <a16:creationId xmlns:a16="http://schemas.microsoft.com/office/drawing/2014/main" id="{EEA12743-ECC4-4540-992A-C169F4BCE416}"/>
              </a:ext>
            </a:extLst>
          </p:cNvPr>
          <p:cNvPicPr>
            <a:picLocks noChangeAspect="1"/>
          </p:cNvPicPr>
          <p:nvPr/>
        </p:nvPicPr>
        <p:blipFill>
          <a:blip r:embed="rId4"/>
          <a:stretch>
            <a:fillRect/>
          </a:stretch>
        </p:blipFill>
        <p:spPr>
          <a:xfrm>
            <a:off x="6372200" y="4363121"/>
            <a:ext cx="1657460" cy="2234231"/>
          </a:xfrm>
          <a:prstGeom prst="rect">
            <a:avLst/>
          </a:prstGeom>
        </p:spPr>
      </p:pic>
    </p:spTree>
    <p:extLst>
      <p:ext uri="{BB962C8B-B14F-4D97-AF65-F5344CB8AC3E}">
        <p14:creationId xmlns:p14="http://schemas.microsoft.com/office/powerpoint/2010/main" val="4246690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E99A566-4D78-49C8-9171-66467D17F927}"/>
              </a:ext>
            </a:extLst>
          </p:cNvPr>
          <p:cNvSpPr>
            <a:spLocks noGrp="1"/>
          </p:cNvSpPr>
          <p:nvPr>
            <p:ph type="title"/>
          </p:nvPr>
        </p:nvSpPr>
        <p:spPr>
          <a:xfrm>
            <a:off x="609600" y="44624"/>
            <a:ext cx="7924800" cy="508918"/>
          </a:xfrm>
        </p:spPr>
        <p:txBody>
          <a:bodyPr/>
          <a:lstStyle/>
          <a:p>
            <a:pPr algn="ctr"/>
            <a:r>
              <a:rPr lang="ru-RU" dirty="0"/>
              <a:t>Выбор телескопа</a:t>
            </a:r>
          </a:p>
        </p:txBody>
      </p:sp>
      <p:sp>
        <p:nvSpPr>
          <p:cNvPr id="3" name="Объект 2">
            <a:extLst>
              <a:ext uri="{FF2B5EF4-FFF2-40B4-BE49-F238E27FC236}">
                <a16:creationId xmlns:a16="http://schemas.microsoft.com/office/drawing/2014/main" id="{70DC3BE3-FE8C-4EF6-8646-92D4A9214694}"/>
              </a:ext>
            </a:extLst>
          </p:cNvPr>
          <p:cNvSpPr>
            <a:spLocks noGrp="1"/>
          </p:cNvSpPr>
          <p:nvPr>
            <p:ph sz="quarter" idx="13"/>
          </p:nvPr>
        </p:nvSpPr>
        <p:spPr>
          <a:xfrm>
            <a:off x="107504" y="553542"/>
            <a:ext cx="4582197" cy="5401153"/>
          </a:xfrm>
        </p:spPr>
        <p:txBody>
          <a:bodyPr>
            <a:normAutofit fontScale="92500" lnSpcReduction="20000"/>
          </a:bodyPr>
          <a:lstStyle/>
          <a:p>
            <a:r>
              <a:rPr lang="ru-RU" sz="2000" dirty="0"/>
              <a:t>Рефрактор (линзовые телескопы):</a:t>
            </a:r>
          </a:p>
          <a:p>
            <a:pPr marL="457200" lvl="1" indent="0">
              <a:buNone/>
            </a:pPr>
            <a:r>
              <a:rPr lang="ru-RU" sz="2000" dirty="0"/>
              <a:t>+  лучше контрастность, насыщенность изображения, не требует юстировки. </a:t>
            </a:r>
          </a:p>
          <a:p>
            <a:pPr marL="457200" lvl="1" indent="0">
              <a:buNone/>
            </a:pPr>
            <a:r>
              <a:rPr lang="ru-RU" sz="2000" dirty="0"/>
              <a:t>- хроматизм, и чем меньше фокусное расстояние, тем он больше (устраняется использованием специальных стёкол в апохроматах, но они очень дорогие). Долго остывают, неудобно наблюдать объекты в зените.</a:t>
            </a:r>
          </a:p>
          <a:p>
            <a:pPr marL="457200" lvl="1" indent="0">
              <a:buNone/>
            </a:pPr>
            <a:endParaRPr lang="ru-RU" sz="2000" dirty="0"/>
          </a:p>
          <a:p>
            <a:r>
              <a:rPr lang="ru-RU" sz="2000" dirty="0"/>
              <a:t>Рефлектор (Зеркальные телескопы):</a:t>
            </a:r>
          </a:p>
          <a:p>
            <a:pPr marL="457200" lvl="1" indent="0">
              <a:buNone/>
            </a:pPr>
            <a:r>
              <a:rPr lang="ru-RU" sz="2000" dirty="0"/>
              <a:t>+ низкая цена, отсутствие хроматизма, быстрая </a:t>
            </a:r>
            <a:r>
              <a:rPr lang="ru-RU" sz="2000" dirty="0" err="1"/>
              <a:t>термостабилизация</a:t>
            </a:r>
            <a:endParaRPr lang="ru-RU" sz="2000" dirty="0"/>
          </a:p>
          <a:p>
            <a:pPr marL="457200" lvl="1" indent="0">
              <a:buNone/>
            </a:pPr>
            <a:r>
              <a:rPr lang="ru-RU" sz="2000" dirty="0"/>
              <a:t>- необходимость юстировки, запыление зеркал, центральное экранирование, сферическая аберрация (на сферических зеркалах), перевёрнутое изображение, растяжки зеркала придают звёздам лучи</a:t>
            </a:r>
          </a:p>
          <a:p>
            <a:endParaRPr lang="ru-RU" sz="2000" dirty="0"/>
          </a:p>
        </p:txBody>
      </p:sp>
      <p:pic>
        <p:nvPicPr>
          <p:cNvPr id="4" name="Рисунок 3">
            <a:extLst>
              <a:ext uri="{FF2B5EF4-FFF2-40B4-BE49-F238E27FC236}">
                <a16:creationId xmlns:a16="http://schemas.microsoft.com/office/drawing/2014/main" id="{F10C4609-0786-4316-B8A3-83A6AF47F6E3}"/>
              </a:ext>
            </a:extLst>
          </p:cNvPr>
          <p:cNvPicPr>
            <a:picLocks noChangeAspect="1"/>
          </p:cNvPicPr>
          <p:nvPr/>
        </p:nvPicPr>
        <p:blipFill>
          <a:blip r:embed="rId3"/>
          <a:stretch>
            <a:fillRect/>
          </a:stretch>
        </p:blipFill>
        <p:spPr>
          <a:xfrm>
            <a:off x="4561802" y="769566"/>
            <a:ext cx="4582198" cy="1939354"/>
          </a:xfrm>
          <a:prstGeom prst="rect">
            <a:avLst/>
          </a:prstGeom>
        </p:spPr>
      </p:pic>
      <p:pic>
        <p:nvPicPr>
          <p:cNvPr id="5" name="Рисунок 4">
            <a:extLst>
              <a:ext uri="{FF2B5EF4-FFF2-40B4-BE49-F238E27FC236}">
                <a16:creationId xmlns:a16="http://schemas.microsoft.com/office/drawing/2014/main" id="{002C5059-C45D-49F2-90E9-5DE0566E21DA}"/>
              </a:ext>
            </a:extLst>
          </p:cNvPr>
          <p:cNvPicPr>
            <a:picLocks noChangeAspect="1"/>
          </p:cNvPicPr>
          <p:nvPr/>
        </p:nvPicPr>
        <p:blipFill>
          <a:blip r:embed="rId4"/>
          <a:stretch>
            <a:fillRect/>
          </a:stretch>
        </p:blipFill>
        <p:spPr>
          <a:xfrm>
            <a:off x="4572000" y="3429000"/>
            <a:ext cx="4582197" cy="2165655"/>
          </a:xfrm>
          <a:prstGeom prst="rect">
            <a:avLst/>
          </a:prstGeom>
        </p:spPr>
      </p:pic>
    </p:spTree>
    <p:extLst>
      <p:ext uri="{BB962C8B-B14F-4D97-AF65-F5344CB8AC3E}">
        <p14:creationId xmlns:p14="http://schemas.microsoft.com/office/powerpoint/2010/main" val="260716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E99A566-4D78-49C8-9171-66467D17F927}"/>
              </a:ext>
            </a:extLst>
          </p:cNvPr>
          <p:cNvSpPr>
            <a:spLocks noGrp="1"/>
          </p:cNvSpPr>
          <p:nvPr>
            <p:ph type="title"/>
          </p:nvPr>
        </p:nvSpPr>
        <p:spPr>
          <a:xfrm>
            <a:off x="609600" y="170328"/>
            <a:ext cx="7924800" cy="508918"/>
          </a:xfrm>
        </p:spPr>
        <p:txBody>
          <a:bodyPr/>
          <a:lstStyle/>
          <a:p>
            <a:pPr algn="ctr"/>
            <a:r>
              <a:rPr lang="ru-RU" dirty="0"/>
              <a:t>Выбор телескопа</a:t>
            </a:r>
          </a:p>
        </p:txBody>
      </p:sp>
      <p:sp>
        <p:nvSpPr>
          <p:cNvPr id="3" name="Объект 2">
            <a:extLst>
              <a:ext uri="{FF2B5EF4-FFF2-40B4-BE49-F238E27FC236}">
                <a16:creationId xmlns:a16="http://schemas.microsoft.com/office/drawing/2014/main" id="{70DC3BE3-FE8C-4EF6-8646-92D4A9214694}"/>
              </a:ext>
            </a:extLst>
          </p:cNvPr>
          <p:cNvSpPr>
            <a:spLocks noGrp="1"/>
          </p:cNvSpPr>
          <p:nvPr>
            <p:ph sz="quarter" idx="13"/>
          </p:nvPr>
        </p:nvSpPr>
        <p:spPr>
          <a:xfrm>
            <a:off x="179512" y="856854"/>
            <a:ext cx="4695822" cy="4806280"/>
          </a:xfrm>
        </p:spPr>
        <p:txBody>
          <a:bodyPr>
            <a:normAutofit/>
          </a:bodyPr>
          <a:lstStyle/>
          <a:p>
            <a:r>
              <a:rPr lang="ru-RU" sz="2400" dirty="0" err="1"/>
              <a:t>Катадиоптрик</a:t>
            </a:r>
            <a:r>
              <a:rPr lang="ru-RU" sz="2400" dirty="0"/>
              <a:t> (зеркально-линзовый телескоп):</a:t>
            </a:r>
          </a:p>
          <a:p>
            <a:pPr marL="457200" lvl="1" indent="0">
              <a:buNone/>
            </a:pPr>
            <a:r>
              <a:rPr lang="ru-RU" sz="2400" dirty="0"/>
              <a:t>+ отсутствие аберраций, компактные размеры, большое фокусное расстояние</a:t>
            </a:r>
          </a:p>
          <a:p>
            <a:pPr marL="457200" lvl="1" indent="0">
              <a:buNone/>
            </a:pPr>
            <a:r>
              <a:rPr lang="ru-RU" sz="2400" dirty="0"/>
              <a:t>- долгая </a:t>
            </a:r>
            <a:r>
              <a:rPr lang="ru-RU" sz="2400" dirty="0" err="1"/>
              <a:t>термостабилизация</a:t>
            </a:r>
            <a:r>
              <a:rPr lang="ru-RU" sz="2400" dirty="0"/>
              <a:t>, малая светосила, центральное экранирование, периодическая юстировка, неудобно наблюдать объекты в зените</a:t>
            </a:r>
          </a:p>
          <a:p>
            <a:endParaRPr lang="ru-RU" sz="2400" dirty="0"/>
          </a:p>
        </p:txBody>
      </p:sp>
      <p:pic>
        <p:nvPicPr>
          <p:cNvPr id="6" name="Рисунок 5">
            <a:extLst>
              <a:ext uri="{FF2B5EF4-FFF2-40B4-BE49-F238E27FC236}">
                <a16:creationId xmlns:a16="http://schemas.microsoft.com/office/drawing/2014/main" id="{598F66BC-6B64-4C69-9756-036FDB0B8FAE}"/>
              </a:ext>
            </a:extLst>
          </p:cNvPr>
          <p:cNvPicPr>
            <a:picLocks noChangeAspect="1"/>
          </p:cNvPicPr>
          <p:nvPr/>
        </p:nvPicPr>
        <p:blipFill rotWithShape="1">
          <a:blip r:embed="rId3"/>
          <a:srcRect r="2042"/>
          <a:stretch/>
        </p:blipFill>
        <p:spPr>
          <a:xfrm>
            <a:off x="4820278" y="959608"/>
            <a:ext cx="4233965" cy="1618586"/>
          </a:xfrm>
          <a:prstGeom prst="rect">
            <a:avLst/>
          </a:prstGeom>
        </p:spPr>
      </p:pic>
      <p:pic>
        <p:nvPicPr>
          <p:cNvPr id="7" name="Рисунок 6">
            <a:extLst>
              <a:ext uri="{FF2B5EF4-FFF2-40B4-BE49-F238E27FC236}">
                <a16:creationId xmlns:a16="http://schemas.microsoft.com/office/drawing/2014/main" id="{394563DF-F47A-473F-9241-FF652F613766}"/>
              </a:ext>
            </a:extLst>
          </p:cNvPr>
          <p:cNvPicPr>
            <a:picLocks noChangeAspect="1"/>
          </p:cNvPicPr>
          <p:nvPr/>
        </p:nvPicPr>
        <p:blipFill>
          <a:blip r:embed="rId4"/>
          <a:stretch>
            <a:fillRect/>
          </a:stretch>
        </p:blipFill>
        <p:spPr>
          <a:xfrm>
            <a:off x="4838158" y="2755801"/>
            <a:ext cx="4216085" cy="3084941"/>
          </a:xfrm>
          <a:prstGeom prst="rect">
            <a:avLst/>
          </a:prstGeom>
        </p:spPr>
      </p:pic>
    </p:spTree>
    <p:extLst>
      <p:ext uri="{BB962C8B-B14F-4D97-AF65-F5344CB8AC3E}">
        <p14:creationId xmlns:p14="http://schemas.microsoft.com/office/powerpoint/2010/main" val="196887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B85039D3-F96F-4A01-B684-0B4AC5B45D31}"/>
              </a:ext>
            </a:extLst>
          </p:cNvPr>
          <p:cNvPicPr>
            <a:picLocks noChangeAspect="1"/>
          </p:cNvPicPr>
          <p:nvPr/>
        </p:nvPicPr>
        <p:blipFill>
          <a:blip r:embed="rId2"/>
          <a:stretch>
            <a:fillRect/>
          </a:stretch>
        </p:blipFill>
        <p:spPr>
          <a:xfrm>
            <a:off x="2411760" y="0"/>
            <a:ext cx="4674258" cy="6839312"/>
          </a:xfrm>
          <a:prstGeom prst="rect">
            <a:avLst/>
          </a:prstGeom>
        </p:spPr>
      </p:pic>
    </p:spTree>
    <p:extLst>
      <p:ext uri="{BB962C8B-B14F-4D97-AF65-F5344CB8AC3E}">
        <p14:creationId xmlns:p14="http://schemas.microsoft.com/office/powerpoint/2010/main" val="1303178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226046" y="845078"/>
            <a:ext cx="4320480" cy="5608258"/>
          </a:xfrm>
        </p:spPr>
        <p:txBody>
          <a:bodyPr>
            <a:normAutofit/>
          </a:bodyPr>
          <a:lstStyle/>
          <a:p>
            <a:r>
              <a:rPr lang="ru-RU" sz="2000" dirty="0"/>
              <a:t>В городе можно наблюдать только яркие объекты (планеты, Луну, Солнце). Однако, если наблюдаете в городе, то нужно выбрать тёмное место с большим обзором, желательно на юг.</a:t>
            </a:r>
          </a:p>
          <a:p>
            <a:r>
              <a:rPr lang="ru-RU" sz="2000" dirty="0"/>
              <a:t>Чем дальше от города и больших поселений, тем темнее небо и больше объектов можно увидеть. Лучшее место – поле далеко от поселков и фонарей. </a:t>
            </a:r>
          </a:p>
          <a:p>
            <a:r>
              <a:rPr lang="ru-RU" sz="2000" dirty="0"/>
              <a:t>Также важно отсутствие луны (фазы близкие к новолунию)</a:t>
            </a:r>
          </a:p>
          <a:p>
            <a:r>
              <a:rPr lang="ru-RU" sz="2000" dirty="0"/>
              <a:t>Для оценки темноты неба астрономы-любители используют шкалу </a:t>
            </a:r>
            <a:r>
              <a:rPr lang="ru-RU" sz="2000" dirty="0" err="1"/>
              <a:t>Бортля</a:t>
            </a:r>
            <a:endParaRPr lang="ru-RU" sz="2000" dirty="0"/>
          </a:p>
        </p:txBody>
      </p:sp>
      <p:sp>
        <p:nvSpPr>
          <p:cNvPr id="4" name="Заголовок 1"/>
          <p:cNvSpPr txBox="1">
            <a:spLocks/>
          </p:cNvSpPr>
          <p:nvPr/>
        </p:nvSpPr>
        <p:spPr>
          <a:xfrm>
            <a:off x="611560" y="188640"/>
            <a:ext cx="7924800" cy="652934"/>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dirty="0"/>
              <a:t>Выбор места</a:t>
            </a:r>
          </a:p>
        </p:txBody>
      </p:sp>
      <p:pic>
        <p:nvPicPr>
          <p:cNvPr id="2" name="Рисунок 1">
            <a:extLst>
              <a:ext uri="{FF2B5EF4-FFF2-40B4-BE49-F238E27FC236}">
                <a16:creationId xmlns:a16="http://schemas.microsoft.com/office/drawing/2014/main" id="{146B2D3E-D456-4620-A205-5AD8C393D6E8}"/>
              </a:ext>
            </a:extLst>
          </p:cNvPr>
          <p:cNvPicPr>
            <a:picLocks noChangeAspect="1"/>
          </p:cNvPicPr>
          <p:nvPr/>
        </p:nvPicPr>
        <p:blipFill>
          <a:blip r:embed="rId2"/>
          <a:stretch>
            <a:fillRect/>
          </a:stretch>
        </p:blipFill>
        <p:spPr>
          <a:xfrm>
            <a:off x="4978469" y="845766"/>
            <a:ext cx="4165531" cy="3085730"/>
          </a:xfrm>
          <a:prstGeom prst="rect">
            <a:avLst/>
          </a:prstGeom>
        </p:spPr>
      </p:pic>
      <p:pic>
        <p:nvPicPr>
          <p:cNvPr id="6" name="Рисунок 5">
            <a:extLst>
              <a:ext uri="{FF2B5EF4-FFF2-40B4-BE49-F238E27FC236}">
                <a16:creationId xmlns:a16="http://schemas.microsoft.com/office/drawing/2014/main" id="{9BBD2FCE-771A-4F3B-9414-B93B42F0A70B}"/>
              </a:ext>
            </a:extLst>
          </p:cNvPr>
          <p:cNvPicPr>
            <a:picLocks noChangeAspect="1"/>
          </p:cNvPicPr>
          <p:nvPr/>
        </p:nvPicPr>
        <p:blipFill>
          <a:blip r:embed="rId3"/>
          <a:stretch>
            <a:fillRect/>
          </a:stretch>
        </p:blipFill>
        <p:spPr>
          <a:xfrm>
            <a:off x="4906049" y="3772270"/>
            <a:ext cx="4215478" cy="3085730"/>
          </a:xfrm>
          <a:prstGeom prst="rect">
            <a:avLst/>
          </a:prstGeom>
        </p:spPr>
      </p:pic>
    </p:spTree>
    <p:extLst>
      <p:ext uri="{BB962C8B-B14F-4D97-AF65-F5344CB8AC3E}">
        <p14:creationId xmlns:p14="http://schemas.microsoft.com/office/powerpoint/2010/main" val="3064597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77AB6608-18F6-4D82-A92D-9DB2D5926780}"/>
              </a:ext>
            </a:extLst>
          </p:cNvPr>
          <p:cNvPicPr>
            <a:picLocks noChangeAspect="1"/>
          </p:cNvPicPr>
          <p:nvPr/>
        </p:nvPicPr>
        <p:blipFill>
          <a:blip r:embed="rId2"/>
          <a:stretch>
            <a:fillRect/>
          </a:stretch>
        </p:blipFill>
        <p:spPr>
          <a:xfrm>
            <a:off x="0" y="-16080"/>
            <a:ext cx="4792216" cy="6874080"/>
          </a:xfrm>
          <a:prstGeom prst="rect">
            <a:avLst/>
          </a:prstGeom>
        </p:spPr>
      </p:pic>
      <p:pic>
        <p:nvPicPr>
          <p:cNvPr id="7" name="Рисунок 6">
            <a:extLst>
              <a:ext uri="{FF2B5EF4-FFF2-40B4-BE49-F238E27FC236}">
                <a16:creationId xmlns:a16="http://schemas.microsoft.com/office/drawing/2014/main" id="{1C059EDB-9485-4621-92CE-35573508D0B3}"/>
              </a:ext>
            </a:extLst>
          </p:cNvPr>
          <p:cNvPicPr>
            <a:picLocks noChangeAspect="1"/>
          </p:cNvPicPr>
          <p:nvPr/>
        </p:nvPicPr>
        <p:blipFill rotWithShape="1">
          <a:blip r:embed="rId3">
            <a:extLst>
              <a:ext uri="{28A0092B-C50C-407E-A947-70E740481C1C}">
                <a14:useLocalDpi xmlns:a14="http://schemas.microsoft.com/office/drawing/2010/main" val="0"/>
              </a:ext>
            </a:extLst>
          </a:blip>
          <a:srcRect r="6701"/>
          <a:stretch/>
        </p:blipFill>
        <p:spPr>
          <a:xfrm>
            <a:off x="4792216" y="0"/>
            <a:ext cx="4504712" cy="6858000"/>
          </a:xfrm>
          <a:prstGeom prst="rect">
            <a:avLst/>
          </a:prstGeom>
        </p:spPr>
      </p:pic>
    </p:spTree>
    <p:extLst>
      <p:ext uri="{BB962C8B-B14F-4D97-AF65-F5344CB8AC3E}">
        <p14:creationId xmlns:p14="http://schemas.microsoft.com/office/powerpoint/2010/main" val="3532502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A7CAC6F-55AF-4911-9329-971D9AF573F6}"/>
              </a:ext>
            </a:extLst>
          </p:cNvPr>
          <p:cNvSpPr>
            <a:spLocks noGrp="1"/>
          </p:cNvSpPr>
          <p:nvPr>
            <p:ph type="title"/>
          </p:nvPr>
        </p:nvSpPr>
        <p:spPr>
          <a:xfrm>
            <a:off x="609600" y="31324"/>
            <a:ext cx="7924800" cy="596750"/>
          </a:xfrm>
        </p:spPr>
        <p:txBody>
          <a:bodyPr/>
          <a:lstStyle/>
          <a:p>
            <a:pPr algn="ctr"/>
            <a:r>
              <a:rPr lang="ru-RU" dirty="0"/>
              <a:t>Выбор места</a:t>
            </a:r>
          </a:p>
        </p:txBody>
      </p:sp>
      <p:sp>
        <p:nvSpPr>
          <p:cNvPr id="3" name="Объект 2">
            <a:extLst>
              <a:ext uri="{FF2B5EF4-FFF2-40B4-BE49-F238E27FC236}">
                <a16:creationId xmlns:a16="http://schemas.microsoft.com/office/drawing/2014/main" id="{DDBF8251-4BE7-4CFD-A665-8EBDCD8392B5}"/>
              </a:ext>
            </a:extLst>
          </p:cNvPr>
          <p:cNvSpPr>
            <a:spLocks noGrp="1"/>
          </p:cNvSpPr>
          <p:nvPr>
            <p:ph sz="quarter" idx="13"/>
          </p:nvPr>
        </p:nvSpPr>
        <p:spPr>
          <a:xfrm>
            <a:off x="71500" y="635694"/>
            <a:ext cx="9001000" cy="4161458"/>
          </a:xfrm>
        </p:spPr>
        <p:txBody>
          <a:bodyPr>
            <a:normAutofit lnSpcReduction="10000"/>
          </a:bodyPr>
          <a:lstStyle/>
          <a:p>
            <a:r>
              <a:rPr lang="ru-RU" dirty="0"/>
              <a:t>Выбираясь за город, изучите по карте предполагаемое место наблюдений и  источники светового загрязнения, а также рельеф местности и наличие водоёмов. Расположившись во впадине и возле речки, летом будет выпадать много росы. Лучше отдать предпочтение равнинной или возвышенной местности. Место наблюдений должно быть ровное и твёрдое, для устойчивости монтировки.</a:t>
            </a:r>
          </a:p>
          <a:p>
            <a:r>
              <a:rPr lang="ru-RU" dirty="0"/>
              <a:t>Внимательно изучите погодные условия. Необходимо выбрать время спокойного неба, для улучшения качества изображения, т.н. </a:t>
            </a:r>
            <a:r>
              <a:rPr lang="ru-RU" dirty="0" err="1"/>
              <a:t>сиинг</a:t>
            </a:r>
            <a:r>
              <a:rPr lang="ru-RU" dirty="0"/>
              <a:t>.</a:t>
            </a:r>
            <a:r>
              <a:rPr lang="en-US" dirty="0"/>
              <a:t> </a:t>
            </a:r>
            <a:r>
              <a:rPr lang="ru-RU" dirty="0"/>
              <a:t>Некоторые сайты погоды (например, </a:t>
            </a:r>
            <a:r>
              <a:rPr lang="en-US" dirty="0"/>
              <a:t>meteoblue.com)</a:t>
            </a:r>
            <a:r>
              <a:rPr lang="ru-RU" dirty="0"/>
              <a:t> показывают состояние атмосферы</a:t>
            </a:r>
            <a:r>
              <a:rPr lang="en-US" dirty="0"/>
              <a:t> </a:t>
            </a:r>
            <a:r>
              <a:rPr lang="ru-RU" dirty="0"/>
              <a:t>и прозрачность неба. Кроме того, ветер также может сильно испортить наблюдения, поэтому желательно от него огородиться или выбрать закрытое место.</a:t>
            </a:r>
          </a:p>
          <a:p>
            <a:r>
              <a:rPr lang="ru-RU" dirty="0"/>
              <a:t>Изображение сильно меняется в течение ночи. Неплохие условия для наблюдения планет могут быть сразу после заката, когда воздух ещё не успел остыть, или же перед восходом, когда воздух принял довольно стабильную температуру после ночи. Резкие изменения температуры воздуха, через несколько часов после заката,  обычно и являются причиной плохого изображения. Зачастую довольно хорошего изображения можно добиться после полуночи</a:t>
            </a:r>
          </a:p>
        </p:txBody>
      </p:sp>
      <p:pic>
        <p:nvPicPr>
          <p:cNvPr id="4" name="Рисунок 3">
            <a:extLst>
              <a:ext uri="{FF2B5EF4-FFF2-40B4-BE49-F238E27FC236}">
                <a16:creationId xmlns:a16="http://schemas.microsoft.com/office/drawing/2014/main" id="{B2AF2087-6CE6-42CD-8C8C-F4F6D8ABF2A9}"/>
              </a:ext>
            </a:extLst>
          </p:cNvPr>
          <p:cNvPicPr>
            <a:picLocks noChangeAspect="1"/>
          </p:cNvPicPr>
          <p:nvPr/>
        </p:nvPicPr>
        <p:blipFill rotWithShape="1">
          <a:blip r:embed="rId2"/>
          <a:srcRect r="3201"/>
          <a:stretch/>
        </p:blipFill>
        <p:spPr>
          <a:xfrm>
            <a:off x="1970625" y="4509120"/>
            <a:ext cx="4979599" cy="2303736"/>
          </a:xfrm>
          <a:prstGeom prst="rect">
            <a:avLst/>
          </a:prstGeom>
        </p:spPr>
      </p:pic>
    </p:spTree>
    <p:extLst>
      <p:ext uri="{BB962C8B-B14F-4D97-AF65-F5344CB8AC3E}">
        <p14:creationId xmlns:p14="http://schemas.microsoft.com/office/powerpoint/2010/main" val="3502129269"/>
      </p:ext>
    </p:extLst>
  </p:cSld>
  <p:clrMapOvr>
    <a:masterClrMapping/>
  </p:clrMapOvr>
</p:sld>
</file>

<file path=ppt/theme/theme1.xml><?xml version="1.0" encoding="utf-8"?>
<a:theme xmlns:a="http://schemas.openxmlformats.org/drawingml/2006/main" name="Горизонт">
  <a:themeElements>
    <a:clrScheme name="Горизонт">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Горизонт">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Горизонт">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1424</TotalTime>
  <Words>1953</Words>
  <Application>Microsoft Office PowerPoint</Application>
  <PresentationFormat>Экран (4:3)</PresentationFormat>
  <Paragraphs>119</Paragraphs>
  <Slides>22</Slides>
  <Notes>7</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22</vt:i4>
      </vt:variant>
    </vt:vector>
  </HeadingPairs>
  <TitlesOfParts>
    <vt:vector size="26" baseType="lpstr">
      <vt:lpstr>Arial</vt:lpstr>
      <vt:lpstr>Arial Narrow</vt:lpstr>
      <vt:lpstr>Calibri</vt:lpstr>
      <vt:lpstr>Горизонт</vt:lpstr>
      <vt:lpstr>Визуальные наблюдения в телескоп</vt:lpstr>
      <vt:lpstr>Выбор телескопа</vt:lpstr>
      <vt:lpstr>Выбор телескопа</vt:lpstr>
      <vt:lpstr>Выбор телескопа</vt:lpstr>
      <vt:lpstr>Выбор телескопа</vt:lpstr>
      <vt:lpstr>Презентация PowerPoint</vt:lpstr>
      <vt:lpstr>Презентация PowerPoint</vt:lpstr>
      <vt:lpstr>Презентация PowerPoint</vt:lpstr>
      <vt:lpstr>Выбор места</vt:lpstr>
      <vt:lpstr>Особенности визуальных наблюдений</vt:lpstr>
      <vt:lpstr>Особенности визуальных наблюдений</vt:lpstr>
      <vt:lpstr>Наблюдения Планет</vt:lpstr>
      <vt:lpstr>Наблюдения Планет</vt:lpstr>
      <vt:lpstr>Наблюдения планет</vt:lpstr>
      <vt:lpstr>наблюдения Луны</vt:lpstr>
      <vt:lpstr>Презентация PowerPoint</vt:lpstr>
      <vt:lpstr>Наблюдения Солнца</vt:lpstr>
      <vt:lpstr>Наблюдения туманностей</vt:lpstr>
      <vt:lpstr>Наблюдения звёзд</vt:lpstr>
      <vt:lpstr>Презентация PowerPoint</vt:lpstr>
      <vt:lpstr>Наблюдения метеоров</vt:lpstr>
      <vt:lpstr>дневник и зарисовки</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Астрофотография</dc:title>
  <dc:creator>user</dc:creator>
  <cp:lastModifiedBy>Борис Белов</cp:lastModifiedBy>
  <cp:revision>127</cp:revision>
  <dcterms:created xsi:type="dcterms:W3CDTF">2023-05-29T11:53:38Z</dcterms:created>
  <dcterms:modified xsi:type="dcterms:W3CDTF">2023-07-30T20:01:31Z</dcterms:modified>
</cp:coreProperties>
</file>