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57" r:id="rId3"/>
    <p:sldId id="271" r:id="rId4"/>
    <p:sldId id="259" r:id="rId5"/>
    <p:sldId id="258" r:id="rId6"/>
    <p:sldId id="272" r:id="rId7"/>
    <p:sldId id="277" r:id="rId8"/>
    <p:sldId id="273" r:id="rId9"/>
    <p:sldId id="278" r:id="rId10"/>
    <p:sldId id="274" r:id="rId11"/>
    <p:sldId id="279" r:id="rId12"/>
    <p:sldId id="281" r:id="rId13"/>
    <p:sldId id="282" r:id="rId14"/>
    <p:sldId id="283" r:id="rId15"/>
    <p:sldId id="275" r:id="rId16"/>
    <p:sldId id="280" r:id="rId17"/>
    <p:sldId id="268" r:id="rId18"/>
    <p:sldId id="285" r:id="rId19"/>
    <p:sldId id="260" r:id="rId20"/>
    <p:sldId id="286" r:id="rId21"/>
    <p:sldId id="287" r:id="rId22"/>
    <p:sldId id="288" r:id="rId23"/>
    <p:sldId id="261" r:id="rId24"/>
    <p:sldId id="289" r:id="rId25"/>
    <p:sldId id="290" r:id="rId26"/>
    <p:sldId id="294" r:id="rId27"/>
    <p:sldId id="262" r:id="rId28"/>
    <p:sldId id="291" r:id="rId29"/>
    <p:sldId id="292" r:id="rId30"/>
    <p:sldId id="293" r:id="rId31"/>
    <p:sldId id="295" r:id="rId32"/>
    <p:sldId id="296" r:id="rId33"/>
    <p:sldId id="297" r:id="rId34"/>
    <p:sldId id="298" r:id="rId35"/>
    <p:sldId id="284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347" autoAdjust="0"/>
  </p:normalViewPr>
  <p:slideViewPr>
    <p:cSldViewPr>
      <p:cViewPr varScale="1">
        <p:scale>
          <a:sx n="74" d="100"/>
          <a:sy n="74" d="100"/>
        </p:scale>
        <p:origin x="171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2ABDEC-EEC7-46E0-858D-E78FFD55BEA0}" type="datetimeFigureOut">
              <a:rPr lang="ru-RU" smtClean="0"/>
              <a:t>11.11.2023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FDF22-5750-4AAC-B891-40CD740791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329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-Важна чувствительная</a:t>
            </a:r>
            <a:r>
              <a:rPr lang="ru-RU" baseline="0" dirty="0"/>
              <a:t> малошумная матрица, </a:t>
            </a:r>
            <a:r>
              <a:rPr lang="ru-RU" baseline="0" dirty="0" err="1"/>
              <a:t>многопиксельность</a:t>
            </a:r>
            <a:r>
              <a:rPr lang="ru-RU" baseline="0" dirty="0"/>
              <a:t> не обязательна</a:t>
            </a:r>
            <a:endParaRPr lang="ru-RU" dirty="0"/>
          </a:p>
          <a:p>
            <a:r>
              <a:rPr lang="ru-RU" dirty="0"/>
              <a:t>-</a:t>
            </a:r>
            <a:r>
              <a:rPr lang="ru-RU" dirty="0" err="1"/>
              <a:t>Кроп</a:t>
            </a:r>
            <a:r>
              <a:rPr lang="ru-RU" dirty="0"/>
              <a:t>-фактор хорош на малых объективах, увеличивая ЭФР, но плох,</a:t>
            </a:r>
            <a:r>
              <a:rPr lang="ru-RU" baseline="0" dirty="0"/>
              <a:t> если необходим большой угол зрения</a:t>
            </a:r>
          </a:p>
          <a:p>
            <a:r>
              <a:rPr lang="ru-RU" baseline="0" dirty="0"/>
              <a:t>-Диафрагма также влияет на глубину резкости, но для </a:t>
            </a:r>
            <a:r>
              <a:rPr lang="ru-RU" baseline="0" dirty="0" err="1"/>
              <a:t>астрофото</a:t>
            </a:r>
            <a:r>
              <a:rPr lang="ru-RU" baseline="0" dirty="0"/>
              <a:t> это неважно</a:t>
            </a:r>
          </a:p>
          <a:p>
            <a:r>
              <a:rPr lang="ru-RU" baseline="0" dirty="0"/>
              <a:t>-Сфокусироваться можно на далёких фонарях или по ярким звёздам сделав несколько калибровочных кадров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FDF22-5750-4AAC-B891-40CD740791D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980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Экспопара</a:t>
            </a:r>
            <a:r>
              <a:rPr lang="ru-RU" dirty="0"/>
              <a:t> подбирается соответственно освещённости. Например, для полной луны EV100=15, солнечная погода EV100=20. Увеличить параметр на 1 стоп означает увеличить светопропускание в 2 раза. При астр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Если выбирать между ДД и шумами, то динамический диапазон более важен, потому что с шумами мы можем бороться (сложением и постобработкой), а с ДД нет.</a:t>
            </a:r>
          </a:p>
          <a:p>
            <a:r>
              <a:rPr lang="ru-RU" dirty="0" err="1"/>
              <a:t>осъёмке</a:t>
            </a:r>
            <a:r>
              <a:rPr lang="ru-RU" dirty="0"/>
              <a:t> чувствительности автоматического экспонометра не хватает, поэтому нам необходимо самостоятельно выбирать </a:t>
            </a:r>
            <a:r>
              <a:rPr lang="ru-RU" dirty="0" err="1"/>
              <a:t>экспопару</a:t>
            </a:r>
            <a:r>
              <a:rPr lang="ru-RU" dirty="0"/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FDF22-5750-4AAC-B891-40CD740791DB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057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 видно из графика для </a:t>
            </a:r>
            <a:r>
              <a:rPr lang="ru-RU" dirty="0" err="1"/>
              <a:t>Canon</a:t>
            </a:r>
            <a:r>
              <a:rPr lang="ru-RU" dirty="0"/>
              <a:t> EOS 2000D, использование ISO меньше 400 или выше 3200 невыгодно (в большинстве случаев), так как потеря в динамическом диапазоне небольшая. То, что мы сокращаем экспозицию — не значит, что мы теряем возможность накопить свет от объекта. Если у нас есть, скажем, 4 часа наблюдательного времени, то мы используем его в любом случае. На ISO 1600 мы сделаем почти в 2 раза больше кадров, чем на ISO 800. А общее число фотонов и шум на итоговом снимке окажутся одинаковы. Единственное в чём мы проиграем — это 0.6 EV </a:t>
            </a:r>
            <a:r>
              <a:rPr lang="ru-RU" dirty="0" err="1"/>
              <a:t>стопов</a:t>
            </a:r>
            <a:r>
              <a:rPr lang="ru-RU" dirty="0"/>
              <a:t> в динамическом диапазоне на итоговой сумме.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FDF22-5750-4AAC-B891-40CD740791DB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584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FDF22-5750-4AAC-B891-40CD740791D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31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Чем больше апертура – тем выше разрешающая способность телескопа</a:t>
            </a:r>
          </a:p>
          <a:p>
            <a:r>
              <a:rPr lang="ru-RU" dirty="0"/>
              <a:t>-Рефракторы</a:t>
            </a:r>
            <a:r>
              <a:rPr lang="ru-RU" baseline="0" dirty="0"/>
              <a:t> ахроматы дают большую хроматическую аберрацию, и плохо подходят для фотографирования </a:t>
            </a:r>
            <a:r>
              <a:rPr lang="ru-RU" baseline="0" dirty="0" err="1"/>
              <a:t>дипскай</a:t>
            </a:r>
            <a:r>
              <a:rPr lang="ru-RU" baseline="0" dirty="0"/>
              <a:t> объектов</a:t>
            </a:r>
          </a:p>
          <a:p>
            <a:r>
              <a:rPr lang="ru-RU" baseline="0" dirty="0"/>
              <a:t>-Пример хорошего астрографа – рефрактор апохромат </a:t>
            </a:r>
            <a:r>
              <a:rPr lang="en-US" baseline="0" dirty="0"/>
              <a:t>ED80</a:t>
            </a:r>
            <a:r>
              <a:rPr lang="ru-RU" baseline="0" dirty="0"/>
              <a:t>, имеющий широкое поле зрения без хроматизма, центрального экранирования, с высокой контрастностью изображения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FDF22-5750-4AAC-B891-40CD740791D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737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-Здесь</a:t>
            </a:r>
            <a:r>
              <a:rPr lang="ru-RU" baseline="0" dirty="0"/>
              <a:t> важно качество оптики, большая апертура уже необязательна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FDF22-5750-4AAC-B891-40CD740791D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922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фотоаппаратов применяются т.н. </a:t>
            </a:r>
            <a:r>
              <a:rPr lang="en-US" dirty="0"/>
              <a:t>Clip </a:t>
            </a:r>
            <a:r>
              <a:rPr lang="ru-RU" dirty="0"/>
              <a:t>фильтры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FDF22-5750-4AAC-B891-40CD740791D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691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М42 в линейном </a:t>
            </a:r>
            <a:r>
              <a:rPr lang="ru-RU" dirty="0" err="1"/>
              <a:t>недебайеризованном</a:t>
            </a:r>
            <a:r>
              <a:rPr lang="ru-RU" dirty="0"/>
              <a:t> виде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FDF22-5750-4AAC-B891-40CD740791DB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170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Ось по вертикали – среднеквадратичное отклонение пикселей от среднего значения</a:t>
            </a:r>
          </a:p>
          <a:p>
            <a:r>
              <a:rPr lang="ru-RU" dirty="0"/>
              <a:t>Ось по горизонтали – количество кадров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FDF22-5750-4AAC-B891-40CD740791DB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617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*Когда АЦП вносит в сигнал некую постоянную величину, то, чем больше сигнал усилится перед оцифровкой, тем меньше будет этот паразитный вклад. Однако, следует помнить, что умножение сигнала не влияет на число фотоэлектронов в пикселе. Например, если мы накопили 12 электронов (условно), а шум считывания на уровне 6 электронов, то мы внесём ощутимый шум в процессе оцифровки, но если мы «увеличим чувствительность» матрицы в 4 раза, то эти 6 электронов на фоне 48 будут выделяться значительно меньше.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FDF22-5750-4AAC-B891-40CD740791DB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358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Оптимальное ISO — это компромисс между уровнем шума и динамическим диапазоном. Для того, чтобы точно определить оптимальное ISO, следует провести ряд тестов.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FDF22-5750-4AAC-B891-40CD740791DB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900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avi"/><Relationship Id="rId7" Type="http://schemas.openxmlformats.org/officeDocument/2006/relationships/image" Target="../media/image13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основы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Астрофотография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3621430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924800" cy="580926"/>
          </a:xfrm>
        </p:spPr>
        <p:txBody>
          <a:bodyPr/>
          <a:lstStyle/>
          <a:p>
            <a:pPr algn="ctr"/>
            <a:r>
              <a:rPr lang="ru-RU" dirty="0"/>
              <a:t>Лунно-планетная съёмка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908720"/>
            <a:ext cx="5616624" cy="4968552"/>
          </a:xfrm>
        </p:spPr>
        <p:txBody>
          <a:bodyPr>
            <a:normAutofit fontScale="92500"/>
          </a:bodyPr>
          <a:lstStyle/>
          <a:p>
            <a:r>
              <a:rPr lang="ru-RU" sz="2000" dirty="0"/>
              <a:t>Съёмка ведётся на больших увеличениях, объекты имеют высокую яркость, но малые размеры</a:t>
            </a:r>
          </a:p>
          <a:p>
            <a:r>
              <a:rPr lang="ru-RU" sz="2000" dirty="0"/>
              <a:t>Из-за яркости объектов </a:t>
            </a:r>
            <a:r>
              <a:rPr lang="en-US" sz="2000" dirty="0"/>
              <a:t>ISO </a:t>
            </a:r>
            <a:r>
              <a:rPr lang="ru-RU" sz="2000" dirty="0"/>
              <a:t>значительно снижается</a:t>
            </a:r>
          </a:p>
          <a:p>
            <a:r>
              <a:rPr lang="ru-RU" sz="2000" dirty="0"/>
              <a:t>Турбулентность атмосферы ограничивает выдержку, поэтому она ставится минимальной</a:t>
            </a:r>
          </a:p>
          <a:p>
            <a:r>
              <a:rPr lang="ru-RU" sz="2000" dirty="0"/>
              <a:t>Съёмка ведется короткими видеороликами (или сериями снимков) чтобы поймать моменты «успокоения» атмосферы</a:t>
            </a:r>
          </a:p>
          <a:p>
            <a:r>
              <a:rPr lang="ru-RU" sz="2000" dirty="0"/>
              <a:t>Выбираются лучшие кадры (до нескольких тысяч), а затем складываются</a:t>
            </a:r>
          </a:p>
          <a:p>
            <a:r>
              <a:rPr lang="ru-RU" sz="2000" dirty="0"/>
              <a:t>Основная сложность – обработка изображения, во время которой выделяются детали</a:t>
            </a:r>
          </a:p>
          <a:p>
            <a:r>
              <a:rPr lang="ru-RU" sz="2000" dirty="0"/>
              <a:t>Каждый объект имеет свою технику съёмки</a:t>
            </a:r>
          </a:p>
        </p:txBody>
      </p:sp>
      <p:pic>
        <p:nvPicPr>
          <p:cNvPr id="5" name="mar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56176" y="836711"/>
            <a:ext cx="2664296" cy="2643151"/>
          </a:xfrm>
          <a:prstGeom prst="rect">
            <a:avLst/>
          </a:prstGeom>
        </p:spPr>
      </p:pic>
      <p:pic>
        <p:nvPicPr>
          <p:cNvPr id="6" name="moon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42787" y="3501008"/>
            <a:ext cx="3091074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2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0" t="10565" r="8180" b="11741"/>
          <a:stretch/>
        </p:blipFill>
        <p:spPr bwMode="auto">
          <a:xfrm>
            <a:off x="0" y="-1"/>
            <a:ext cx="5162622" cy="342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E:\остальное\Астрономия\Астрофото\2023 год\21.05.2023\СОлнце\Солнце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98" y="3410519"/>
            <a:ext cx="5171220" cy="344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5" t="16433" r="10335" b="12183"/>
          <a:stretch/>
        </p:blipFill>
        <p:spPr bwMode="auto">
          <a:xfrm>
            <a:off x="5162622" y="11014"/>
            <a:ext cx="3984499" cy="3399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7" r="6741"/>
          <a:stretch/>
        </p:blipFill>
        <p:spPr bwMode="auto">
          <a:xfrm>
            <a:off x="5162622" y="3366976"/>
            <a:ext cx="3984499" cy="3491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0737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924800" cy="580926"/>
          </a:xfrm>
        </p:spPr>
        <p:txBody>
          <a:bodyPr/>
          <a:lstStyle/>
          <a:p>
            <a:pPr algn="ctr"/>
            <a:r>
              <a:rPr lang="ru-RU" dirty="0"/>
              <a:t>Дополнительное оборудование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7506" y="1040621"/>
            <a:ext cx="6072248" cy="4853481"/>
          </a:xfrm>
        </p:spPr>
        <p:txBody>
          <a:bodyPr>
            <a:normAutofit/>
          </a:bodyPr>
          <a:lstStyle/>
          <a:p>
            <a:r>
              <a:rPr lang="ru-RU" sz="2400" b="1" dirty="0"/>
              <a:t>Т-кольцо</a:t>
            </a:r>
            <a:r>
              <a:rPr lang="ru-RU" sz="2400" dirty="0"/>
              <a:t> – для присоединения фотоаппарата к телескопу или объективу, различается по типу байонета и толщине (для сохранения рабочего отрезка корректора комы)</a:t>
            </a:r>
          </a:p>
          <a:p>
            <a:r>
              <a:rPr lang="ru-RU" sz="2400" b="1" dirty="0"/>
              <a:t>Корректор комы </a:t>
            </a:r>
            <a:r>
              <a:rPr lang="ru-RU" sz="2400" dirty="0"/>
              <a:t>– выравнивает поле кадра (без него звёзды могут растягиваться по краям кадра)</a:t>
            </a:r>
          </a:p>
          <a:p>
            <a:r>
              <a:rPr lang="ru-RU" sz="2400" b="1" dirty="0"/>
              <a:t>Бленда</a:t>
            </a:r>
            <a:r>
              <a:rPr lang="ru-RU" sz="2400" dirty="0"/>
              <a:t> – уменьшает орошение и убирает боковую засветку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7"/>
          <a:stretch/>
        </p:blipFill>
        <p:spPr bwMode="auto">
          <a:xfrm>
            <a:off x="6361148" y="980728"/>
            <a:ext cx="2705370" cy="132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9" r="6641"/>
          <a:stretch/>
        </p:blipFill>
        <p:spPr bwMode="auto">
          <a:xfrm>
            <a:off x="6384331" y="4007472"/>
            <a:ext cx="2699792" cy="1788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025" y="2401015"/>
            <a:ext cx="2714098" cy="1525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8142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924800" cy="580926"/>
          </a:xfrm>
        </p:spPr>
        <p:txBody>
          <a:bodyPr/>
          <a:lstStyle/>
          <a:p>
            <a:pPr algn="ctr"/>
            <a:r>
              <a:rPr lang="ru-RU" dirty="0"/>
              <a:t>Дополнительное оборудование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009525"/>
            <a:ext cx="5960088" cy="4785042"/>
          </a:xfrm>
        </p:spPr>
        <p:txBody>
          <a:bodyPr>
            <a:normAutofit fontScale="92500" lnSpcReduction="20000"/>
          </a:bodyPr>
          <a:lstStyle/>
          <a:p>
            <a:r>
              <a:rPr lang="ru-RU" sz="2400" b="1" dirty="0"/>
              <a:t>Приводы по осям на монтировке </a:t>
            </a:r>
            <a:r>
              <a:rPr lang="ru-RU" sz="2400" dirty="0"/>
              <a:t>– служат для наведения телескопа на объекты и компенсации вращения земли</a:t>
            </a:r>
          </a:p>
          <a:p>
            <a:r>
              <a:rPr lang="ru-RU" sz="2400" b="1" dirty="0"/>
              <a:t>Искатель полюса </a:t>
            </a:r>
            <a:r>
              <a:rPr lang="ru-RU" sz="2400" dirty="0"/>
              <a:t>– служит для точного наведения на полюс мира экваториальной монтировки</a:t>
            </a:r>
          </a:p>
          <a:p>
            <a:r>
              <a:rPr lang="ru-RU" sz="2400" b="1" dirty="0"/>
              <a:t>Гид</a:t>
            </a:r>
            <a:r>
              <a:rPr lang="ru-RU" sz="2400" dirty="0"/>
              <a:t> – служит для поправки телескопа во время ведения («следит» за объектом)</a:t>
            </a:r>
          </a:p>
          <a:p>
            <a:pPr lvl="1"/>
            <a:r>
              <a:rPr lang="ru-RU" sz="2400" dirty="0"/>
              <a:t>Без </a:t>
            </a:r>
            <a:r>
              <a:rPr lang="ru-RU" sz="2400" dirty="0" err="1"/>
              <a:t>автогида</a:t>
            </a:r>
            <a:r>
              <a:rPr lang="ru-RU" sz="2400" dirty="0"/>
              <a:t> максимальная выдержка даже на хорошо настроенных монтировках обычно не превышает 2х минут</a:t>
            </a:r>
          </a:p>
          <a:p>
            <a:pPr lvl="1"/>
            <a:r>
              <a:rPr lang="ru-RU" sz="2400" dirty="0"/>
              <a:t>Для </a:t>
            </a:r>
            <a:r>
              <a:rPr lang="ru-RU" sz="2400" dirty="0" err="1"/>
              <a:t>автогидирования</a:t>
            </a:r>
            <a:r>
              <a:rPr lang="ru-RU" sz="2400" dirty="0"/>
              <a:t> необходима монтировка с приводами, астрокамера, телескоп (для </a:t>
            </a:r>
            <a:r>
              <a:rPr lang="ru-RU" sz="2400" dirty="0" err="1"/>
              <a:t>внеосевого</a:t>
            </a:r>
            <a:r>
              <a:rPr lang="ru-RU" sz="2400" dirty="0"/>
              <a:t> </a:t>
            </a:r>
            <a:r>
              <a:rPr lang="ru-RU" sz="2400" dirty="0" err="1"/>
              <a:t>гидирования</a:t>
            </a:r>
            <a:r>
              <a:rPr lang="ru-RU" sz="2400" dirty="0"/>
              <a:t>) и ноутбук со специализированным ПО.</a:t>
            </a:r>
          </a:p>
          <a:p>
            <a:endParaRPr lang="ru-RU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1" t="12937" r="17659" b="6695"/>
          <a:stretch/>
        </p:blipFill>
        <p:spPr bwMode="auto">
          <a:xfrm>
            <a:off x="6355624" y="4365104"/>
            <a:ext cx="2513882" cy="151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808" y="1014252"/>
            <a:ext cx="2505378" cy="3278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6500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6281" y="860532"/>
            <a:ext cx="7924800" cy="4114800"/>
          </a:xfrm>
        </p:spPr>
        <p:txBody>
          <a:bodyPr>
            <a:normAutofit/>
          </a:bodyPr>
          <a:lstStyle/>
          <a:p>
            <a:r>
              <a:rPr lang="ru-RU" sz="2000" b="1" dirty="0"/>
              <a:t>Маска </a:t>
            </a:r>
            <a:r>
              <a:rPr lang="ru-RU" sz="2000" b="1" dirty="0" err="1"/>
              <a:t>Бахтинова</a:t>
            </a:r>
            <a:r>
              <a:rPr lang="ru-RU" sz="2000" dirty="0"/>
              <a:t> – представляет собой дифракционную решётку и предназначена для точной фокусировки по звезде у которой появляются характерные дифракционные лучи. (задача свести лучи в окуляре (видоискателе) в симметричную картину)</a:t>
            </a:r>
          </a:p>
          <a:p>
            <a:pPr lvl="1"/>
            <a:r>
              <a:rPr lang="ru-RU" sz="2000" dirty="0"/>
              <a:t>Точная фокусировка довольно сложна, а фокусировки «на глаз» для астрофотографии зачастую недостаточно, маска существенно упрощает эту задачу</a:t>
            </a:r>
          </a:p>
          <a:p>
            <a:endParaRPr lang="ru-RU" sz="20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91620"/>
            <a:ext cx="3674841" cy="2585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11560" y="260648"/>
            <a:ext cx="7924800" cy="58092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/>
              <a:t>Дополнительное оборудование</a:t>
            </a:r>
            <a:endParaRPr lang="ru-RU" dirty="0"/>
          </a:p>
        </p:txBody>
      </p:sp>
      <p:pic>
        <p:nvPicPr>
          <p:cNvPr id="3074" name="Picture 2" descr="E:\Материалы курсов\Астрономия\Астрофото\Фото для презентации\Bahtinov_mask_examp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191620"/>
            <a:ext cx="4430915" cy="259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229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924800" cy="638944"/>
          </a:xfrm>
        </p:spPr>
        <p:txBody>
          <a:bodyPr/>
          <a:lstStyle/>
          <a:p>
            <a:pPr algn="ctr"/>
            <a:r>
              <a:rPr lang="ru-RU" dirty="0"/>
              <a:t>Светофильтры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692696"/>
            <a:ext cx="6624736" cy="5328591"/>
          </a:xfrm>
        </p:spPr>
        <p:txBody>
          <a:bodyPr>
            <a:normAutofit fontScale="85000" lnSpcReduction="10000"/>
          </a:bodyPr>
          <a:lstStyle/>
          <a:p>
            <a:r>
              <a:rPr lang="ru-RU" sz="1900" dirty="0"/>
              <a:t>Предназначены для </a:t>
            </a:r>
            <a:r>
              <a:rPr lang="ru-RU" sz="1900" b="1" dirty="0"/>
              <a:t>выделения определённого участка спектра</a:t>
            </a:r>
            <a:r>
              <a:rPr lang="en-US" sz="1900" b="1" dirty="0"/>
              <a:t>.</a:t>
            </a:r>
            <a:r>
              <a:rPr lang="en-US" sz="1900" dirty="0"/>
              <a:t> </a:t>
            </a:r>
            <a:endParaRPr lang="ru-RU" sz="1900" b="1" dirty="0"/>
          </a:p>
          <a:p>
            <a:r>
              <a:rPr lang="ru-RU" sz="1900" b="1" dirty="0"/>
              <a:t>Цветные фильтры (широкополосные) </a:t>
            </a:r>
            <a:r>
              <a:rPr lang="ru-RU" sz="1900" dirty="0"/>
              <a:t>в астрофотографии позволяют получать цветные изображения на монохромных камерах (на цветных камерах стоит Фильтр Байера (по сути – множество маленьких светофильтров </a:t>
            </a:r>
            <a:r>
              <a:rPr lang="en-US" sz="1900" dirty="0"/>
              <a:t>RGB</a:t>
            </a:r>
            <a:r>
              <a:rPr lang="ru-RU" sz="1900" dirty="0"/>
              <a:t>))</a:t>
            </a:r>
            <a:r>
              <a:rPr lang="en-US" sz="1900" dirty="0"/>
              <a:t>, </a:t>
            </a:r>
            <a:r>
              <a:rPr lang="ru-RU" sz="1900" dirty="0"/>
              <a:t>а также повысить контраст  некоторых деталей.</a:t>
            </a:r>
          </a:p>
          <a:p>
            <a:r>
              <a:rPr lang="ru-RU" sz="1900" b="1" dirty="0"/>
              <a:t>Фильтры от засветки (CLS/UHC) </a:t>
            </a:r>
            <a:r>
              <a:rPr lang="ru-RU" sz="1900" dirty="0"/>
              <a:t>- вырезают свет от фонарей и выделяют туманности на ночном небе, за счёт доминирующих линий в спектре излучения (галактики, звёзды, планеты излучают во всём диапазоне и фильтр тоже затенит их).</a:t>
            </a:r>
          </a:p>
          <a:p>
            <a:pPr lvl="1"/>
            <a:r>
              <a:rPr lang="ru-RU" sz="1900" dirty="0"/>
              <a:t>Однако они нарушают цветовой баланс изображения (звёзды становятся бирюзовыми) и плохо работают на не переделанных под </a:t>
            </a:r>
            <a:r>
              <a:rPr lang="ru-RU" sz="1900" dirty="0" err="1"/>
              <a:t>астрофото</a:t>
            </a:r>
            <a:r>
              <a:rPr lang="ru-RU" sz="1900" dirty="0"/>
              <a:t> фотоаппаратах.</a:t>
            </a:r>
          </a:p>
          <a:p>
            <a:r>
              <a:rPr lang="ru-RU" sz="1900" b="1" dirty="0"/>
              <a:t>Специализированные (узкополосные фильтры) </a:t>
            </a:r>
            <a:r>
              <a:rPr lang="ru-RU" sz="1900" dirty="0"/>
              <a:t>пропускают излучение конкретного химического элемента</a:t>
            </a:r>
          </a:p>
          <a:p>
            <a:pPr lvl="1"/>
            <a:r>
              <a:rPr lang="ru-RU" sz="1900" dirty="0"/>
              <a:t>Самые распространённые: </a:t>
            </a:r>
            <a:r>
              <a:rPr lang="en-US" sz="1900" dirty="0"/>
              <a:t>OIII</a:t>
            </a:r>
            <a:r>
              <a:rPr lang="ru-RU" sz="1900" dirty="0"/>
              <a:t> (500,7нм)</a:t>
            </a:r>
            <a:r>
              <a:rPr lang="en-US" sz="1900" dirty="0"/>
              <a:t>, H</a:t>
            </a:r>
            <a:r>
              <a:rPr lang="el-GR" sz="1900" dirty="0"/>
              <a:t>α</a:t>
            </a:r>
            <a:r>
              <a:rPr lang="ru-RU" sz="1900" dirty="0"/>
              <a:t> (656,3нм)</a:t>
            </a:r>
            <a:r>
              <a:rPr lang="en-US" sz="1900" dirty="0"/>
              <a:t>, H</a:t>
            </a:r>
            <a:r>
              <a:rPr lang="el-GR" sz="1900" dirty="0"/>
              <a:t>β</a:t>
            </a:r>
            <a:r>
              <a:rPr lang="ru-RU" sz="1900" dirty="0"/>
              <a:t> (486,1нм)</a:t>
            </a:r>
            <a:r>
              <a:rPr lang="en-US" sz="1900" dirty="0"/>
              <a:t>, SII</a:t>
            </a:r>
            <a:endParaRPr lang="ru-RU" sz="1900" dirty="0"/>
          </a:p>
          <a:p>
            <a:pPr lvl="1"/>
            <a:r>
              <a:rPr lang="ru-RU" sz="1900" dirty="0"/>
              <a:t>Такими фильтрами также можно получить цветное изображение туманности на монохромной камере (</a:t>
            </a:r>
            <a:r>
              <a:rPr lang="en-US" sz="1900" dirty="0"/>
              <a:t>Ha-</a:t>
            </a:r>
            <a:r>
              <a:rPr lang="ru-RU" sz="1900" dirty="0"/>
              <a:t>красный, </a:t>
            </a:r>
            <a:r>
              <a:rPr lang="en-US" sz="1900" dirty="0" err="1"/>
              <a:t>Hb</a:t>
            </a:r>
            <a:r>
              <a:rPr lang="en-US" sz="1900" dirty="0"/>
              <a:t> – </a:t>
            </a:r>
            <a:r>
              <a:rPr lang="ru-RU" sz="1900" dirty="0"/>
              <a:t>синий, </a:t>
            </a:r>
            <a:r>
              <a:rPr lang="en-US" sz="1900" dirty="0"/>
              <a:t>OIII – </a:t>
            </a:r>
            <a:r>
              <a:rPr lang="ru-RU" sz="1900" dirty="0"/>
              <a:t>Зелёный, </a:t>
            </a:r>
            <a:r>
              <a:rPr lang="en-US" sz="1900" dirty="0"/>
              <a:t>SII</a:t>
            </a:r>
            <a:r>
              <a:rPr lang="ru-RU" sz="1900" dirty="0"/>
              <a:t> – Красный)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6" r="5046"/>
          <a:stretch/>
        </p:blipFill>
        <p:spPr bwMode="auto">
          <a:xfrm>
            <a:off x="6672097" y="692696"/>
            <a:ext cx="2471903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86" t="3800" r="2411" b="46349"/>
          <a:stretch/>
        </p:blipFill>
        <p:spPr bwMode="auto">
          <a:xfrm>
            <a:off x="6694834" y="2996952"/>
            <a:ext cx="2449166" cy="2062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4" t="10635" r="81720" b="9524"/>
          <a:stretch/>
        </p:blipFill>
        <p:spPr bwMode="auto">
          <a:xfrm rot="16200000">
            <a:off x="4114710" y="3958299"/>
            <a:ext cx="986590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730260"/>
            <a:ext cx="923032" cy="923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3331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0" b="4160"/>
          <a:stretch/>
        </p:blipFill>
        <p:spPr bwMode="auto">
          <a:xfrm>
            <a:off x="1403648" y="4536"/>
            <a:ext cx="6408712" cy="3484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4" t="16855" r="8575" b="25229"/>
          <a:stretch/>
        </p:blipFill>
        <p:spPr bwMode="auto">
          <a:xfrm>
            <a:off x="1403648" y="3544570"/>
            <a:ext cx="6408712" cy="329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950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664344"/>
            <a:ext cx="8356848" cy="4924896"/>
          </a:xfrm>
        </p:spPr>
        <p:txBody>
          <a:bodyPr>
            <a:normAutofit/>
          </a:bodyPr>
          <a:lstStyle/>
          <a:p>
            <a:r>
              <a:rPr lang="ru-RU" sz="2000" dirty="0"/>
              <a:t>Фотоаппараты подстроены под спектральную чувствительность человеческого глаза, для этого перед матрицей ставят фильтр, отсекающий инфракрасную и ультрафиолетовую область спектра (</a:t>
            </a:r>
            <a:r>
              <a:rPr lang="en-US" sz="2000" dirty="0"/>
              <a:t>IR/UV Cut) (</a:t>
            </a:r>
            <a:r>
              <a:rPr lang="ru-RU" sz="2000" dirty="0"/>
              <a:t>для получения правильного баланса цвета), поэтому они практически не видят доминирующие линии излучения эмиссионных туманностей. Специализированные астрокамеры, не имеют такого светофильтра.</a:t>
            </a:r>
          </a:p>
          <a:p>
            <a:r>
              <a:rPr lang="ru-RU" sz="2000" dirty="0"/>
              <a:t>При смене фильтра может потребоваться </a:t>
            </a:r>
            <a:r>
              <a:rPr lang="ru-RU" sz="2000" dirty="0" err="1"/>
              <a:t>перефокусировка</a:t>
            </a:r>
            <a:r>
              <a:rPr lang="ru-RU" sz="2000" dirty="0"/>
              <a:t>, если фильтры не </a:t>
            </a:r>
            <a:r>
              <a:rPr lang="ru-RU" sz="2000" dirty="0" err="1"/>
              <a:t>парфокальны</a:t>
            </a:r>
            <a:r>
              <a:rPr lang="ru-RU" sz="2000" dirty="0"/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083" y="3388110"/>
            <a:ext cx="4824536" cy="3437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924800" cy="638944"/>
          </a:xfrm>
        </p:spPr>
        <p:txBody>
          <a:bodyPr/>
          <a:lstStyle/>
          <a:p>
            <a:pPr algn="ctr"/>
            <a:r>
              <a:rPr lang="ru-RU" dirty="0"/>
              <a:t>Светофильтры</a:t>
            </a:r>
          </a:p>
        </p:txBody>
      </p:sp>
    </p:spTree>
    <p:extLst>
      <p:ext uri="{BB962C8B-B14F-4D97-AF65-F5344CB8AC3E}">
        <p14:creationId xmlns:p14="http://schemas.microsoft.com/office/powerpoint/2010/main" val="2287001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638944"/>
            <a:ext cx="8712968" cy="5238328"/>
          </a:xfrm>
        </p:spPr>
        <p:txBody>
          <a:bodyPr/>
          <a:lstStyle/>
          <a:p>
            <a:r>
              <a:rPr lang="ru-RU" dirty="0"/>
              <a:t>Для получения правильного баланса цвета при съёмке астрокамерой необходимо использовать фильтр </a:t>
            </a:r>
            <a:r>
              <a:rPr lang="ru-RU" b="1" dirty="0"/>
              <a:t>UV/IR </a:t>
            </a:r>
            <a:r>
              <a:rPr lang="ru-RU" b="1" dirty="0" err="1"/>
              <a:t>cut</a:t>
            </a:r>
            <a:r>
              <a:rPr lang="ru-RU" b="1" dirty="0"/>
              <a:t> </a:t>
            </a:r>
            <a:r>
              <a:rPr lang="ru-RU" dirty="0"/>
              <a:t>(так же он убирает некоторую турбулентность атмосферы)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b="1" dirty="0"/>
              <a:t>Фильтры UV-</a:t>
            </a:r>
            <a:r>
              <a:rPr lang="ru-RU" b="1" dirty="0" err="1"/>
              <a:t>pass</a:t>
            </a:r>
            <a:r>
              <a:rPr lang="ru-RU" b="1" dirty="0"/>
              <a:t> </a:t>
            </a:r>
            <a:r>
              <a:rPr lang="ru-RU" dirty="0"/>
              <a:t>пропускают только ультрафиолетовый диапазон и, например, позволяют выделить облачный покров Венеры</a:t>
            </a:r>
          </a:p>
          <a:p>
            <a:r>
              <a:rPr lang="ru-RU" b="1" dirty="0"/>
              <a:t>Фильтры IR-</a:t>
            </a:r>
            <a:r>
              <a:rPr lang="ru-RU" b="1" dirty="0" err="1"/>
              <a:t>pass</a:t>
            </a:r>
            <a:r>
              <a:rPr lang="ru-RU" b="1" dirty="0"/>
              <a:t> </a:t>
            </a:r>
            <a:r>
              <a:rPr lang="ru-RU" dirty="0"/>
              <a:t>пропускают только инфракрасную область спектра и различаются степенью проникновения в него (643нм, 742нм, 800нм, 900нм). Они позволяют «заглянуть» под облака планет, снижают яркость дневного синего неба (например при съёмке Меркурия) и снижают турбулентность атмосферы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11560" y="0"/>
            <a:ext cx="7924800" cy="6389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/>
              <a:t>Светофильтры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7" t="30852" r="28750" b="37054"/>
          <a:stretch/>
        </p:blipFill>
        <p:spPr bwMode="auto">
          <a:xfrm>
            <a:off x="2435825" y="1268760"/>
            <a:ext cx="4512439" cy="187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7" t="32808" r="31428" b="31721"/>
          <a:stretch/>
        </p:blipFill>
        <p:spPr bwMode="auto">
          <a:xfrm>
            <a:off x="2843809" y="4995598"/>
            <a:ext cx="3345934" cy="1855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062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924800" cy="652934"/>
          </a:xfrm>
        </p:spPr>
        <p:txBody>
          <a:bodyPr/>
          <a:lstStyle/>
          <a:p>
            <a:pPr algn="ctr"/>
            <a:r>
              <a:rPr lang="ru-RU" sz="3600" dirty="0"/>
              <a:t>Калибровочные кадры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764704"/>
            <a:ext cx="9036496" cy="5112568"/>
          </a:xfrm>
        </p:spPr>
        <p:txBody>
          <a:bodyPr/>
          <a:lstStyle/>
          <a:p>
            <a:r>
              <a:rPr lang="ru-RU" dirty="0"/>
              <a:t>Предназначены для увеличения соотношения сигнал/шум</a:t>
            </a:r>
          </a:p>
          <a:p>
            <a:r>
              <a:rPr lang="ru-RU" dirty="0"/>
              <a:t>Во время их сложения в специальной программе создаётся </a:t>
            </a:r>
            <a:r>
              <a:rPr lang="en-US" dirty="0"/>
              <a:t>master-dark</a:t>
            </a:r>
            <a:r>
              <a:rPr lang="ru-RU" dirty="0"/>
              <a:t> – изображение с шумами, которые будут вычитаться из итогового изображения</a:t>
            </a:r>
          </a:p>
          <a:p>
            <a:r>
              <a:rPr lang="ru-RU" dirty="0"/>
              <a:t>Виды: </a:t>
            </a:r>
          </a:p>
          <a:p>
            <a:pPr lvl="1"/>
            <a:r>
              <a:rPr lang="ru-RU" b="1" dirty="0" err="1"/>
              <a:t>Флеты</a:t>
            </a:r>
            <a:r>
              <a:rPr lang="ru-RU" b="1" dirty="0"/>
              <a:t> </a:t>
            </a:r>
            <a:r>
              <a:rPr lang="en-US" b="1" dirty="0"/>
              <a:t>(Flat)</a:t>
            </a:r>
            <a:r>
              <a:rPr lang="ru-RU" b="1" dirty="0"/>
              <a:t> </a:t>
            </a:r>
            <a:r>
              <a:rPr lang="ru-RU" dirty="0"/>
              <a:t>– убирают виньетирование и пыль, дают ровный фон. Для съёмки нужно ровное освещение, без градиента. Фокусировка, положение камеры, такое же как у </a:t>
            </a:r>
            <a:r>
              <a:rPr lang="ru-RU" dirty="0" err="1"/>
              <a:t>Лайтов</a:t>
            </a:r>
            <a:r>
              <a:rPr lang="ru-RU" dirty="0"/>
              <a:t>. </a:t>
            </a:r>
            <a:r>
              <a:rPr lang="en-US" dirty="0"/>
              <a:t>ISO</a:t>
            </a:r>
            <a:r>
              <a:rPr lang="ru-RU" dirty="0"/>
              <a:t> минимальный. Выдержка подбирается (или режим </a:t>
            </a:r>
            <a:r>
              <a:rPr lang="en-US" dirty="0"/>
              <a:t>AV)</a:t>
            </a:r>
            <a:r>
              <a:rPr lang="ru-RU" dirty="0"/>
              <a:t>, можно использовать </a:t>
            </a:r>
            <a:r>
              <a:rPr lang="ru-RU" dirty="0" err="1"/>
              <a:t>флэтбокс</a:t>
            </a:r>
            <a:r>
              <a:rPr lang="ru-RU" dirty="0"/>
              <a:t>.</a:t>
            </a:r>
          </a:p>
          <a:p>
            <a:pPr lvl="1"/>
            <a:r>
              <a:rPr lang="ru-RU" b="1" dirty="0" err="1"/>
              <a:t>Дарки</a:t>
            </a:r>
            <a:r>
              <a:rPr lang="en-US" b="1" dirty="0"/>
              <a:t> (Dark)</a:t>
            </a:r>
            <a:r>
              <a:rPr lang="ru-RU" b="1" dirty="0"/>
              <a:t> </a:t>
            </a:r>
            <a:r>
              <a:rPr lang="ru-RU" dirty="0"/>
              <a:t>– имеют только шум. Параметры съёмки, те же, что у </a:t>
            </a:r>
            <a:r>
              <a:rPr lang="ru-RU" dirty="0" err="1"/>
              <a:t>Лайтов</a:t>
            </a:r>
            <a:r>
              <a:rPr lang="ru-RU" dirty="0"/>
              <a:t>, но с закрытой крышкой. Обязательна одинаковая температура съёмки. Снимается от 5 до 20 кадров.</a:t>
            </a:r>
          </a:p>
          <a:p>
            <a:pPr lvl="1"/>
            <a:r>
              <a:rPr lang="ru-RU" b="1" dirty="0" err="1"/>
              <a:t>Биасы</a:t>
            </a:r>
            <a:r>
              <a:rPr lang="en-US" b="1" dirty="0"/>
              <a:t> (bias/offset)</a:t>
            </a:r>
            <a:r>
              <a:rPr lang="ru-RU" b="1" dirty="0"/>
              <a:t> </a:t>
            </a:r>
            <a:r>
              <a:rPr lang="ru-RU" dirty="0"/>
              <a:t>– имеют только шум записи/чтения, выполняются так же как </a:t>
            </a:r>
            <a:r>
              <a:rPr lang="ru-RU" dirty="0" err="1"/>
              <a:t>Дарки</a:t>
            </a:r>
            <a:r>
              <a:rPr lang="ru-RU" dirty="0"/>
              <a:t>, но с минимальной выдержкой. Снимается от 5 до 20 шт. Если камера хорошая – не обязательны.</a:t>
            </a:r>
          </a:p>
        </p:txBody>
      </p:sp>
      <p:pic>
        <p:nvPicPr>
          <p:cNvPr id="9" name="Picture 2" descr="E:\Материалы курсов\Астрономия\Астрофото\Что такое калибровочные кадры (дарки_биасы_флеты)_ - DS Astro Team_files\дарк-кад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5" y="4374097"/>
            <a:ext cx="2887162" cy="201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Материалы курсов\Астрономия\Астрофото\Что такое калибровочные кадры (дарки_биасы_флеты)_ - DS Astro Team_files\биас-кадр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4367566"/>
            <a:ext cx="2952329" cy="201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655" y="6389356"/>
            <a:ext cx="2887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Дарк</a:t>
            </a:r>
            <a:r>
              <a:rPr lang="ru-RU" dirty="0"/>
              <a:t> кадр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59831" y="6389356"/>
            <a:ext cx="2952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Биас</a:t>
            </a:r>
            <a:r>
              <a:rPr lang="ru-RU" dirty="0"/>
              <a:t> кадр</a:t>
            </a:r>
          </a:p>
        </p:txBody>
      </p:sp>
      <p:pic>
        <p:nvPicPr>
          <p:cNvPr id="2051" name="Picture 3" descr="E:\Материалы курсов\Астрономия\Астрофото\Что такое калибровочные кадры (дарки_биасы_флеты)_ - DS Astro Team_files\флет-кадр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282" y="4342383"/>
            <a:ext cx="3020525" cy="201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129282" y="6389356"/>
            <a:ext cx="3014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Флэт</a:t>
            </a:r>
            <a:r>
              <a:rPr lang="ru-RU" dirty="0"/>
              <a:t> кадр</a:t>
            </a:r>
          </a:p>
        </p:txBody>
      </p:sp>
    </p:spTree>
    <p:extLst>
      <p:ext uri="{BB962C8B-B14F-4D97-AF65-F5344CB8AC3E}">
        <p14:creationId xmlns:p14="http://schemas.microsoft.com/office/powerpoint/2010/main" val="2380932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924800" cy="652934"/>
          </a:xfrm>
        </p:spPr>
        <p:txBody>
          <a:bodyPr/>
          <a:lstStyle/>
          <a:p>
            <a:pPr algn="ctr"/>
            <a:r>
              <a:rPr lang="ru-RU" dirty="0"/>
              <a:t>Особенности астрофотографии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1052736"/>
            <a:ext cx="7924800" cy="4824536"/>
          </a:xfrm>
        </p:spPr>
        <p:txBody>
          <a:bodyPr>
            <a:normAutofit/>
          </a:bodyPr>
          <a:lstStyle/>
          <a:p>
            <a:r>
              <a:rPr lang="ru-RU" sz="2400" dirty="0"/>
              <a:t>Съёмка слабых источников света:</a:t>
            </a:r>
          </a:p>
          <a:p>
            <a:pPr lvl="1"/>
            <a:r>
              <a:rPr lang="ru-RU" sz="2400" dirty="0"/>
              <a:t>Длительная выдержка</a:t>
            </a:r>
          </a:p>
          <a:p>
            <a:pPr lvl="1"/>
            <a:r>
              <a:rPr lang="ru-RU" sz="2400" dirty="0"/>
              <a:t>Высокое </a:t>
            </a:r>
            <a:r>
              <a:rPr lang="en-US" sz="2400" dirty="0"/>
              <a:t>ISO</a:t>
            </a:r>
            <a:endParaRPr lang="ru-RU" sz="2400" dirty="0"/>
          </a:p>
          <a:p>
            <a:r>
              <a:rPr lang="ru-RU" sz="2400" dirty="0"/>
              <a:t>Эффект вращения поля</a:t>
            </a:r>
          </a:p>
          <a:p>
            <a:pPr lvl="1"/>
            <a:r>
              <a:rPr lang="ru-RU" sz="2400" dirty="0"/>
              <a:t>Ограничивает выдержку (</a:t>
            </a:r>
            <a:r>
              <a:rPr lang="en-US" sz="2400" dirty="0"/>
              <a:t>t”=500/f)</a:t>
            </a:r>
          </a:p>
          <a:p>
            <a:pPr lvl="1"/>
            <a:r>
              <a:rPr lang="ru-RU" sz="2400" dirty="0"/>
              <a:t>Требует </a:t>
            </a:r>
            <a:r>
              <a:rPr lang="ru-RU" sz="2400" dirty="0" err="1"/>
              <a:t>гидирования</a:t>
            </a:r>
            <a:r>
              <a:rPr lang="ru-RU" sz="2400" dirty="0"/>
              <a:t> (ведения)</a:t>
            </a:r>
          </a:p>
          <a:p>
            <a:r>
              <a:rPr lang="ru-RU" sz="2400" dirty="0"/>
              <a:t>Большое количество шумов</a:t>
            </a:r>
          </a:p>
          <a:p>
            <a:pPr lvl="1"/>
            <a:r>
              <a:rPr lang="ru-RU" sz="2400" dirty="0"/>
              <a:t>Ограничивает </a:t>
            </a:r>
            <a:r>
              <a:rPr lang="en-US" sz="2400" dirty="0"/>
              <a:t>ISO</a:t>
            </a:r>
          </a:p>
          <a:p>
            <a:pPr lvl="1"/>
            <a:r>
              <a:rPr lang="ru-RU" sz="2400" dirty="0"/>
              <a:t>Требует калибровочных кадров</a:t>
            </a:r>
          </a:p>
        </p:txBody>
      </p:sp>
    </p:spTree>
    <p:extLst>
      <p:ext uri="{BB962C8B-B14F-4D97-AF65-F5344CB8AC3E}">
        <p14:creationId xmlns:p14="http://schemas.microsoft.com/office/powerpoint/2010/main" val="1644626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991017" y="4976529"/>
            <a:ext cx="4176464" cy="6480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/>
              <a:t>Кадр, сложенный без </a:t>
            </a:r>
            <a:r>
              <a:rPr lang="ru-RU" sz="2400" b="1" dirty="0" err="1"/>
              <a:t>Дарков</a:t>
            </a:r>
            <a:endParaRPr lang="ru-RU" sz="2400" b="1" dirty="0"/>
          </a:p>
        </p:txBody>
      </p:sp>
      <p:pic>
        <p:nvPicPr>
          <p:cNvPr id="3074" name="Picture 2" descr="E:\Материалы курсов\Астрономия\Астрофото\Что такое калибровочные кадры (дарки_биасы_флеты)_ - DS Astro Team_files\Без-дарков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-1"/>
            <a:ext cx="6732241" cy="502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Материалы курсов\Астрономия\Астрофото\Что такое калибровочные кадры (дарки_биасы_флеты)_ - DS Astro Team_files\Без-дарков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70283"/>
            <a:ext cx="4824536" cy="306056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881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906619" y="4967026"/>
            <a:ext cx="4237381" cy="133174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/>
              <a:t>Кадр, сложенный без </a:t>
            </a:r>
            <a:r>
              <a:rPr lang="ru-RU" sz="2400" b="1" dirty="0" err="1"/>
              <a:t>Биасов</a:t>
            </a:r>
            <a:endParaRPr lang="ru-RU" sz="2400" b="1" dirty="0"/>
          </a:p>
        </p:txBody>
      </p:sp>
      <p:pic>
        <p:nvPicPr>
          <p:cNvPr id="4098" name="Picture 2" descr="E:\Материалы курсов\Астрономия\Астрофото\Что такое калибровочные кадры (дарки_биасы_флеты)_ - DS Astro Team_files\Без-биасов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-2"/>
            <a:ext cx="6732240" cy="502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Материалы курсов\Астрономия\Астрофото\Что такое калибровочные кадры (дарки_биасы_флеты)_ - DS Astro Team_files\Без-биасов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6" y="3914823"/>
            <a:ext cx="4832283" cy="2891819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325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004048" y="5181024"/>
            <a:ext cx="4139952" cy="7682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/>
              <a:t>Кадр, сложенный без </a:t>
            </a:r>
            <a:r>
              <a:rPr lang="ru-RU" sz="2400" b="1" dirty="0" err="1"/>
              <a:t>Флэтов</a:t>
            </a:r>
            <a:endParaRPr lang="ru-RU" sz="2400" b="1" dirty="0"/>
          </a:p>
        </p:txBody>
      </p:sp>
      <p:pic>
        <p:nvPicPr>
          <p:cNvPr id="5123" name="Picture 3" descr="E:\Материалы курсов\Астрономия\Астрофото\Что такое калибровочные кадры (дарки_биасы_флеты)_ - DS Astro Team_files\Без-флетов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3" y="-1"/>
            <a:ext cx="6876257" cy="513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:\Материалы курсов\Астрономия\Астрофото\Что такое калибровочные кадры (дарки_биасы_флеты)_ - DS Astro Team_files\Без-флетов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01" y="3645023"/>
            <a:ext cx="4587023" cy="3071243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88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924800" cy="724942"/>
          </a:xfrm>
        </p:spPr>
        <p:txBody>
          <a:bodyPr/>
          <a:lstStyle/>
          <a:p>
            <a:pPr algn="ctr"/>
            <a:r>
              <a:rPr lang="ru-RU" dirty="0"/>
              <a:t>Сложение снимков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764704"/>
            <a:ext cx="8928992" cy="648072"/>
          </a:xfrm>
        </p:spPr>
        <p:txBody>
          <a:bodyPr>
            <a:noAutofit/>
          </a:bodyPr>
          <a:lstStyle/>
          <a:p>
            <a:r>
              <a:rPr lang="ru-RU" sz="2000" dirty="0"/>
              <a:t>Для сложения снимков глубокого космоса и пейзажей могут использоваться бесплатные программы </a:t>
            </a:r>
            <a:r>
              <a:rPr lang="en-US" sz="2000" dirty="0" err="1"/>
              <a:t>Sequator</a:t>
            </a:r>
            <a:r>
              <a:rPr lang="ru-RU" sz="2000" dirty="0"/>
              <a:t>, </a:t>
            </a:r>
            <a:r>
              <a:rPr lang="en-US" sz="2000" dirty="0" err="1"/>
              <a:t>DeepSkyStakker</a:t>
            </a:r>
            <a:r>
              <a:rPr lang="en-US" sz="2000" dirty="0"/>
              <a:t> (DSS)</a:t>
            </a:r>
            <a:r>
              <a:rPr lang="ru-RU" sz="2000" dirty="0"/>
              <a:t>, </a:t>
            </a:r>
            <a:r>
              <a:rPr lang="en-US" sz="2000" dirty="0" err="1"/>
              <a:t>Siril</a:t>
            </a:r>
            <a:r>
              <a:rPr lang="en-US" sz="2000" dirty="0"/>
              <a:t>.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1" r="8766" b="18143"/>
          <a:stretch/>
        </p:blipFill>
        <p:spPr bwMode="auto">
          <a:xfrm>
            <a:off x="4716016" y="1412776"/>
            <a:ext cx="442798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1516253"/>
            <a:ext cx="43204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-) </a:t>
            </a:r>
            <a:r>
              <a:rPr lang="ru-RU" b="1" dirty="0" err="1"/>
              <a:t>Sequator</a:t>
            </a:r>
            <a:r>
              <a:rPr lang="ru-RU" dirty="0"/>
              <a:t> – простая, с минимумом настроек. Хороша для быстрого сложения CR2 и JPG.</a:t>
            </a:r>
          </a:p>
          <a:p>
            <a:r>
              <a:rPr lang="ru-RU" dirty="0"/>
              <a:t>Добавляются </a:t>
            </a:r>
            <a:r>
              <a:rPr lang="ru-RU" dirty="0" err="1"/>
              <a:t>лайты</a:t>
            </a:r>
            <a:r>
              <a:rPr lang="ru-RU" dirty="0"/>
              <a:t> (</a:t>
            </a:r>
            <a:r>
              <a:rPr lang="en-US" dirty="0"/>
              <a:t>Star Images), </a:t>
            </a:r>
            <a:r>
              <a:rPr lang="ru-RU" dirty="0" err="1"/>
              <a:t>дарки</a:t>
            </a:r>
            <a:r>
              <a:rPr lang="ru-RU" dirty="0"/>
              <a:t> </a:t>
            </a:r>
            <a:r>
              <a:rPr lang="en-US" dirty="0"/>
              <a:t>(Noise Images), </a:t>
            </a:r>
            <a:r>
              <a:rPr lang="ru-RU" dirty="0" err="1"/>
              <a:t>флэты</a:t>
            </a:r>
            <a:r>
              <a:rPr lang="ru-RU" dirty="0"/>
              <a:t> (</a:t>
            </a:r>
            <a:r>
              <a:rPr lang="en-US" dirty="0" err="1"/>
              <a:t>Vignetting</a:t>
            </a:r>
            <a:r>
              <a:rPr lang="en-US" dirty="0"/>
              <a:t> Images), </a:t>
            </a:r>
            <a:r>
              <a:rPr lang="ru-RU" dirty="0"/>
              <a:t>указывается имя выходного файла. Программа автоматически выбирает базовое фото (можно выбрать вручную).  Ниже можно указать параметры сложения. Например, закрепить горизонт или увеличить яркость.</a:t>
            </a:r>
          </a:p>
          <a:p>
            <a:r>
              <a:rPr lang="ru-RU" b="1" dirty="0"/>
              <a:t>-) DSS</a:t>
            </a:r>
            <a:r>
              <a:rPr lang="ru-RU" dirty="0"/>
              <a:t> – более продвинутая с множеством различных настроек, полностью на русском. После сложения снимки требуют обработки, здесь можно только немного выровнять баланс белого и гамму.</a:t>
            </a:r>
          </a:p>
          <a:p>
            <a:r>
              <a:rPr lang="ru-RU" b="1" dirty="0"/>
              <a:t>-) </a:t>
            </a:r>
            <a:r>
              <a:rPr lang="en-US" b="1" dirty="0" err="1"/>
              <a:t>Siril</a:t>
            </a:r>
            <a:r>
              <a:rPr lang="en-US" b="1" dirty="0"/>
              <a:t> </a:t>
            </a:r>
            <a:r>
              <a:rPr lang="ru-RU" dirty="0"/>
              <a:t>– ещё более продвинутая и удобная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9" r="16772" b="18481"/>
          <a:stretch/>
        </p:blipFill>
        <p:spPr bwMode="auto">
          <a:xfrm>
            <a:off x="4716016" y="4115142"/>
            <a:ext cx="4427984" cy="2742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00709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836712"/>
            <a:ext cx="7924800" cy="5400600"/>
          </a:xfrm>
        </p:spPr>
        <p:txBody>
          <a:bodyPr>
            <a:normAutofit/>
          </a:bodyPr>
          <a:lstStyle/>
          <a:p>
            <a:r>
              <a:rPr lang="ru-RU" sz="2000" dirty="0"/>
              <a:t>Для сложения снимков Луны, планет, Солнца используется программа </a:t>
            </a:r>
            <a:r>
              <a:rPr lang="en-US" sz="2000" dirty="0" err="1"/>
              <a:t>Autostakkert</a:t>
            </a:r>
            <a:r>
              <a:rPr lang="ru-RU" sz="2000" dirty="0"/>
              <a:t>, которая складывает как отдельные снимки, так и видеоролики.  Программа автоматически сортирует фото по качеству. Для сложения необходимо отметить точки</a:t>
            </a:r>
            <a:r>
              <a:rPr lang="en-US" sz="2000" dirty="0"/>
              <a:t> (</a:t>
            </a:r>
            <a:r>
              <a:rPr lang="ru-RU" sz="2000" dirty="0"/>
              <a:t>могут выставляться автоматически), по которым будет выравниваться изображение </a:t>
            </a:r>
            <a:r>
              <a:rPr lang="en-US" sz="2000" dirty="0"/>
              <a:t>(Alignment Points)</a:t>
            </a:r>
            <a:r>
              <a:rPr lang="ru-RU" sz="2000" dirty="0"/>
              <a:t>. В программе также есть множество других настроек.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924800" cy="648072"/>
          </a:xfrm>
        </p:spPr>
        <p:txBody>
          <a:bodyPr/>
          <a:lstStyle/>
          <a:p>
            <a:pPr algn="ctr"/>
            <a:r>
              <a:rPr lang="ru-RU" dirty="0"/>
              <a:t>Сложение снимков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2" t="5231" r="24146" b="8018"/>
          <a:stretch/>
        </p:blipFill>
        <p:spPr bwMode="auto">
          <a:xfrm>
            <a:off x="2339752" y="2813598"/>
            <a:ext cx="4658143" cy="404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60572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836712"/>
            <a:ext cx="8928992" cy="4734272"/>
          </a:xfrm>
        </p:spPr>
        <p:txBody>
          <a:bodyPr>
            <a:normAutofit/>
          </a:bodyPr>
          <a:lstStyle/>
          <a:p>
            <a:r>
              <a:rPr lang="ru-RU" sz="2000" dirty="0"/>
              <a:t>Для создания </a:t>
            </a:r>
            <a:r>
              <a:rPr lang="ru-RU" sz="2000" dirty="0" err="1"/>
              <a:t>анимаций</a:t>
            </a:r>
            <a:r>
              <a:rPr lang="ru-RU" sz="2000" dirty="0"/>
              <a:t>, </a:t>
            </a:r>
            <a:r>
              <a:rPr lang="ru-RU" sz="2000" dirty="0" err="1"/>
              <a:t>таймлапсов</a:t>
            </a:r>
            <a:r>
              <a:rPr lang="ru-RU" sz="2000" dirty="0"/>
              <a:t>, а также предварительной подготовки видеоролика к сложению в </a:t>
            </a:r>
            <a:r>
              <a:rPr lang="en-US" sz="2000" dirty="0" err="1"/>
              <a:t>AutoStakkert</a:t>
            </a:r>
            <a:r>
              <a:rPr lang="en-US" sz="2000" dirty="0"/>
              <a:t> (</a:t>
            </a:r>
            <a:r>
              <a:rPr lang="ru-RU" sz="2000" dirty="0"/>
              <a:t>выравнивания и обрезки</a:t>
            </a:r>
            <a:r>
              <a:rPr lang="en-US" sz="2000" dirty="0"/>
              <a:t>) </a:t>
            </a:r>
            <a:r>
              <a:rPr lang="ru-RU" sz="2000" dirty="0"/>
              <a:t>используется программа </a:t>
            </a:r>
            <a:r>
              <a:rPr lang="en-US" sz="2000" dirty="0"/>
              <a:t>PIPP (Planetary Imaging </a:t>
            </a:r>
            <a:r>
              <a:rPr lang="en-US" sz="2000" dirty="0" err="1"/>
              <a:t>PreProcessor</a:t>
            </a:r>
            <a:r>
              <a:rPr lang="en-US" sz="2000" dirty="0"/>
              <a:t>). </a:t>
            </a:r>
            <a:r>
              <a:rPr lang="ru-RU" sz="2000" dirty="0"/>
              <a:t>Программа также имеет множество настроек, в том числе </a:t>
            </a:r>
            <a:r>
              <a:rPr lang="ru-RU" sz="2000" dirty="0" err="1"/>
              <a:t>дебайеризацию</a:t>
            </a:r>
            <a:r>
              <a:rPr lang="ru-RU" sz="2000" dirty="0"/>
              <a:t> фото, полученных цветной астрокамерой – разделение пикселей и объединение их в цветной файл.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924800" cy="580926"/>
          </a:xfrm>
        </p:spPr>
        <p:txBody>
          <a:bodyPr/>
          <a:lstStyle/>
          <a:p>
            <a:pPr algn="ctr"/>
            <a:r>
              <a:rPr lang="ru-RU" dirty="0"/>
              <a:t>Сложение снимков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9" t="9451" r="15222" b="19156"/>
          <a:stretch/>
        </p:blipFill>
        <p:spPr bwMode="auto">
          <a:xfrm>
            <a:off x="1043608" y="2564904"/>
            <a:ext cx="6838298" cy="4079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97521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09E6E82-435C-4550-A221-2B366EEBD5C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1520" y="4869160"/>
            <a:ext cx="8784976" cy="122413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В </a:t>
            </a:r>
            <a:r>
              <a:rPr lang="ru-RU" dirty="0" err="1"/>
              <a:t>Raw</a:t>
            </a:r>
            <a:r>
              <a:rPr lang="ru-RU" dirty="0"/>
              <a:t>-формате изображение записывается в виде сигналов яркости в каждом диоде, то есть в черно-белом виде, не неся никакой цветовой формы, и в файл записываются данные, полученные напрямую с матрицы. Любая последующая обработка изображения приводит к потере информации.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0DE6A6-12A1-4268-91D1-F7D7C12FA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777" y="129454"/>
            <a:ext cx="5130461" cy="473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24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924800" cy="580926"/>
          </a:xfrm>
        </p:spPr>
        <p:txBody>
          <a:bodyPr/>
          <a:lstStyle/>
          <a:p>
            <a:pPr algn="ctr"/>
            <a:r>
              <a:rPr lang="ru-RU" dirty="0"/>
              <a:t>Обработка снимков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836712"/>
            <a:ext cx="7924800" cy="1080120"/>
          </a:xfrm>
        </p:spPr>
        <p:txBody>
          <a:bodyPr>
            <a:noAutofit/>
          </a:bodyPr>
          <a:lstStyle/>
          <a:p>
            <a:r>
              <a:rPr lang="ru-RU" sz="2000" dirty="0"/>
              <a:t>Обработка снимков может выполняться практически в любом графическом редакторе, однако для астрофотографий лучше всего подходит </a:t>
            </a:r>
            <a:r>
              <a:rPr lang="en-US" sz="2000" dirty="0"/>
              <a:t>Adobe Photoshop</a:t>
            </a:r>
            <a:r>
              <a:rPr lang="ru-RU" sz="2000" dirty="0"/>
              <a:t> и </a:t>
            </a:r>
            <a:r>
              <a:rPr lang="en-US" sz="2000" dirty="0" err="1"/>
              <a:t>Astraimage</a:t>
            </a:r>
            <a:r>
              <a:rPr lang="en-US" sz="2000" dirty="0"/>
              <a:t> </a:t>
            </a:r>
            <a:r>
              <a:rPr lang="ru-RU" sz="2000" dirty="0"/>
              <a:t>и их аналоги.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88" b="6329"/>
          <a:stretch/>
        </p:blipFill>
        <p:spPr bwMode="auto">
          <a:xfrm>
            <a:off x="3793918" y="1975989"/>
            <a:ext cx="5342855" cy="386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890577"/>
            <a:ext cx="385192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lvl="1" indent="-285750">
              <a:spcBef>
                <a:spcPct val="20000"/>
              </a:spcBef>
              <a:spcAft>
                <a:spcPts val="600"/>
              </a:spcAft>
              <a:buClr>
                <a:srgbClr val="DC9E1F"/>
              </a:buClr>
              <a:buFont typeface="Arial" pitchFamily="34" charset="0"/>
              <a:buChar char="•"/>
            </a:pPr>
            <a:r>
              <a:rPr lang="ru-RU" sz="2000" spc="30" dirty="0">
                <a:solidFill>
                  <a:srgbClr val="FFFFFF"/>
                </a:solidFill>
              </a:rPr>
              <a:t>Выровнять гистограмму (распределение пикселей с различной яркостью)</a:t>
            </a:r>
          </a:p>
          <a:p>
            <a:pPr marL="533400" lvl="1" indent="-285750">
              <a:spcBef>
                <a:spcPct val="20000"/>
              </a:spcBef>
              <a:spcAft>
                <a:spcPts val="600"/>
              </a:spcAft>
              <a:buClr>
                <a:srgbClr val="DC9E1F"/>
              </a:buClr>
              <a:buFont typeface="Arial" pitchFamily="34" charset="0"/>
              <a:buChar char="•"/>
            </a:pPr>
            <a:r>
              <a:rPr lang="ru-RU" sz="2000" spc="30" dirty="0">
                <a:solidFill>
                  <a:srgbClr val="FFFFFF"/>
                </a:solidFill>
              </a:rPr>
              <a:t>Выровнять баланс белого (уровни цветов)</a:t>
            </a:r>
          </a:p>
          <a:p>
            <a:pPr marL="533400" lvl="1" indent="-285750">
              <a:spcBef>
                <a:spcPct val="20000"/>
              </a:spcBef>
              <a:spcAft>
                <a:spcPts val="600"/>
              </a:spcAft>
              <a:buClr>
                <a:srgbClr val="DC9E1F"/>
              </a:buClr>
              <a:buFont typeface="Arial" pitchFamily="34" charset="0"/>
              <a:buChar char="•"/>
            </a:pPr>
            <a:r>
              <a:rPr lang="ru-RU" sz="2000" spc="30" dirty="0">
                <a:solidFill>
                  <a:srgbClr val="FFFFFF"/>
                </a:solidFill>
              </a:rPr>
              <a:t>Навести резкость изображения (</a:t>
            </a:r>
            <a:r>
              <a:rPr lang="ru-RU" sz="2000" spc="30" dirty="0" err="1">
                <a:solidFill>
                  <a:srgbClr val="FFFFFF"/>
                </a:solidFill>
              </a:rPr>
              <a:t>деконволюция</a:t>
            </a:r>
            <a:r>
              <a:rPr lang="ru-RU" sz="2000" spc="30" dirty="0">
                <a:solidFill>
                  <a:srgbClr val="FFFFFF"/>
                </a:solidFill>
              </a:rPr>
              <a:t>, </a:t>
            </a:r>
            <a:r>
              <a:rPr lang="ru-RU" sz="2000" spc="30" dirty="0" err="1">
                <a:solidFill>
                  <a:srgbClr val="FFFFFF"/>
                </a:solidFill>
              </a:rPr>
              <a:t>вейвлеты</a:t>
            </a:r>
            <a:r>
              <a:rPr lang="ru-RU" sz="2000" spc="30" dirty="0">
                <a:solidFill>
                  <a:srgbClr val="FFFFFF"/>
                </a:solidFill>
              </a:rPr>
              <a:t>)</a:t>
            </a:r>
          </a:p>
          <a:p>
            <a:pPr marL="533400" lvl="1" indent="-285750">
              <a:spcBef>
                <a:spcPct val="20000"/>
              </a:spcBef>
              <a:spcAft>
                <a:spcPts val="600"/>
              </a:spcAft>
              <a:buClr>
                <a:srgbClr val="DC9E1F"/>
              </a:buClr>
              <a:buFont typeface="Arial" pitchFamily="34" charset="0"/>
              <a:buChar char="•"/>
            </a:pPr>
            <a:r>
              <a:rPr lang="ru-RU" sz="2000" spc="30" dirty="0">
                <a:solidFill>
                  <a:srgbClr val="FFFFFF"/>
                </a:solidFill>
              </a:rPr>
              <a:t>Обрезать изображение (</a:t>
            </a:r>
            <a:r>
              <a:rPr lang="ru-RU" sz="2000" spc="30" dirty="0" err="1">
                <a:solidFill>
                  <a:srgbClr val="FFFFFF"/>
                </a:solidFill>
              </a:rPr>
              <a:t>кроп</a:t>
            </a:r>
            <a:r>
              <a:rPr lang="ru-RU" sz="2000" spc="30" dirty="0">
                <a:solidFill>
                  <a:srgbClr val="FFFFFF"/>
                </a:solidFill>
              </a:rPr>
              <a:t>)</a:t>
            </a:r>
          </a:p>
          <a:p>
            <a:pPr marL="533400" lvl="1" indent="-285750">
              <a:spcBef>
                <a:spcPct val="20000"/>
              </a:spcBef>
              <a:spcAft>
                <a:spcPts val="600"/>
              </a:spcAft>
              <a:buClr>
                <a:srgbClr val="DC9E1F"/>
              </a:buClr>
              <a:buFont typeface="Arial" pitchFamily="34" charset="0"/>
              <a:buChar char="•"/>
            </a:pPr>
            <a:r>
              <a:rPr lang="ru-RU" sz="2000" spc="30" dirty="0">
                <a:solidFill>
                  <a:srgbClr val="FFFFFF"/>
                </a:solidFill>
              </a:rPr>
              <a:t>Настроить контраст и гамму (яркость)</a:t>
            </a:r>
          </a:p>
        </p:txBody>
      </p:sp>
    </p:spTree>
    <p:extLst>
      <p:ext uri="{BB962C8B-B14F-4D97-AF65-F5344CB8AC3E}">
        <p14:creationId xmlns:p14="http://schemas.microsoft.com/office/powerpoint/2010/main" val="15807347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52A002-0421-4346-B9BC-27D38ECE4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8640"/>
            <a:ext cx="7924800" cy="796950"/>
          </a:xfrm>
        </p:spPr>
        <p:txBody>
          <a:bodyPr/>
          <a:lstStyle/>
          <a:p>
            <a:pPr algn="ctr"/>
            <a:r>
              <a:rPr lang="ru-RU" dirty="0"/>
              <a:t>Увеличение соотношения сигнал/шум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A61F0C-3F3D-46B5-AC33-D3B033207A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3528" y="2554560"/>
            <a:ext cx="7924800" cy="3034680"/>
          </a:xfrm>
        </p:spPr>
        <p:txBody>
          <a:bodyPr>
            <a:normAutofit fontScale="92500" lnSpcReduction="20000"/>
          </a:bodyPr>
          <a:lstStyle/>
          <a:p>
            <a:r>
              <a:rPr lang="ru-RU" sz="2000" dirty="0" err="1"/>
              <a:t>Snr</a:t>
            </a:r>
            <a:r>
              <a:rPr lang="ru-RU" sz="2000" dirty="0"/>
              <a:t> – Соотношение сигнал/шум (</a:t>
            </a:r>
            <a:r>
              <a:rPr lang="ru-RU" sz="2000" dirty="0" err="1"/>
              <a:t>signal-to-noise</a:t>
            </a:r>
            <a:r>
              <a:rPr lang="ru-RU" sz="2000" dirty="0"/>
              <a:t> </a:t>
            </a:r>
            <a:r>
              <a:rPr lang="ru-RU" sz="2000" dirty="0" err="1"/>
              <a:t>ratio</a:t>
            </a:r>
            <a:r>
              <a:rPr lang="ru-RU" sz="2000" dirty="0"/>
              <a:t>)</a:t>
            </a:r>
          </a:p>
          <a:p>
            <a:r>
              <a:rPr lang="ru-RU" sz="2000" dirty="0"/>
              <a:t>n - количество фото</a:t>
            </a:r>
          </a:p>
          <a:p>
            <a:r>
              <a:rPr lang="ru-RU" sz="2000" dirty="0" err="1"/>
              <a:t>nl</a:t>
            </a:r>
            <a:r>
              <a:rPr lang="ru-RU" sz="2000" dirty="0"/>
              <a:t> – частота появления фотоэлектронов от наблюдаемого объекта</a:t>
            </a:r>
          </a:p>
          <a:p>
            <a:r>
              <a:rPr lang="ru-RU" sz="2000" dirty="0" err="1"/>
              <a:t>nd</a:t>
            </a:r>
            <a:r>
              <a:rPr lang="ru-RU" sz="2000" dirty="0"/>
              <a:t> – частота возникновения фотоэлектронов в результате тепловых процессов</a:t>
            </a:r>
          </a:p>
          <a:p>
            <a:r>
              <a:rPr lang="ru-RU" sz="2000" dirty="0" err="1"/>
              <a:t>ns</a:t>
            </a:r>
            <a:r>
              <a:rPr lang="ru-RU" sz="2000" dirty="0"/>
              <a:t> – фотонный шум от неба</a:t>
            </a:r>
          </a:p>
          <a:p>
            <a:r>
              <a:rPr lang="ru-RU" sz="2000" dirty="0"/>
              <a:t>RN – шум считывания</a:t>
            </a:r>
          </a:p>
          <a:p>
            <a:r>
              <a:rPr lang="ru-RU" sz="2000" dirty="0"/>
              <a:t>t – время экспозиции</a:t>
            </a:r>
          </a:p>
          <a:p>
            <a:endParaRPr lang="ru-RU" sz="1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9096F391-E3D6-47C4-ADB3-AA67FA6D850A}"/>
                  </a:ext>
                </a:extLst>
              </p:cNvPr>
              <p:cNvSpPr/>
              <p:nvPr/>
            </p:nvSpPr>
            <p:spPr>
              <a:xfrm>
                <a:off x="1475655" y="1268760"/>
                <a:ext cx="5926205" cy="10514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i="1">
                          <a:latin typeface="Cambria Math" panose="02040503050406030204" pitchFamily="18" charset="0"/>
                        </a:rPr>
                        <m:t>𝑠𝑛𝑟</m:t>
                      </m:r>
                      <m:r>
                        <a:rPr lang="ru-RU" sz="280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ru-RU" sz="28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ru-RU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  <m:f>
                        <m:fPr>
                          <m:ctrlPr>
                            <a:rPr lang="ru-RU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ru-RU" sz="28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ru-RU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ru-RU" sz="28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ru-RU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8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ru-RU" sz="28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ru-RU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ru-RU" sz="28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8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ru-RU" sz="28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ru-RU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ru-RU" sz="28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8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ru-RU" sz="28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ru-RU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ru-RU" sz="28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ru-RU" sz="28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sSup>
                                <m:sSupPr>
                                  <m:ctrlPr>
                                    <a:rPr lang="ru-RU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28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p>
                                  <m:r>
                                    <a:rPr lang="ru-RU" sz="28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ru-RU" sz="2800" dirty="0"/>
              </a:p>
            </p:txBody>
          </p:sp>
        </mc:Choice>
        <mc:Fallback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9096F391-E3D6-47C4-ADB3-AA67FA6D85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5" y="1268760"/>
                <a:ext cx="5926205" cy="10514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48527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617ED4-8E47-45F4-A074-435A68080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546" y="0"/>
            <a:ext cx="7924800" cy="724942"/>
          </a:xfrm>
        </p:spPr>
        <p:txBody>
          <a:bodyPr/>
          <a:lstStyle/>
          <a:p>
            <a:pPr algn="ctr"/>
            <a:r>
              <a:rPr lang="ru-RU" dirty="0"/>
              <a:t>Количество фото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60FAAB-FAFD-464A-9BF6-AB98D185C3E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980728"/>
            <a:ext cx="7924800" cy="4114800"/>
          </a:xfrm>
        </p:spPr>
        <p:txBody>
          <a:bodyPr>
            <a:normAutofit/>
          </a:bodyPr>
          <a:lstStyle/>
          <a:p>
            <a:r>
              <a:rPr lang="ru-RU" sz="2000" dirty="0"/>
              <a:t>Основную роль в уменьшении шума играет количество складываемых кадров. При сложении n независимых кадров, имеющих одинаковый </a:t>
            </a:r>
            <a:r>
              <a:rPr lang="ru-RU" sz="2000" dirty="0" err="1"/>
              <a:t>snr</a:t>
            </a:r>
            <a:r>
              <a:rPr lang="ru-RU" sz="2000" dirty="0"/>
              <a:t>, результирующий кадр будет обладать </a:t>
            </a:r>
            <a:r>
              <a:rPr lang="ru-RU" sz="2000" dirty="0" err="1"/>
              <a:t>snr</a:t>
            </a:r>
            <a:r>
              <a:rPr lang="ru-RU" sz="2000" dirty="0"/>
              <a:t> в корень из n раз </a:t>
            </a:r>
            <a:r>
              <a:rPr lang="ru-RU" sz="2000" dirty="0" err="1"/>
              <a:t>бо́льшим</a:t>
            </a:r>
            <a:r>
              <a:rPr lang="ru-RU" sz="2000" dirty="0"/>
              <a:t>. Например, 10 сложенных кадров увеличат соотношение в 3 раза, а 100 кадров в 10 раз.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37B3A2-B8AC-4FDE-86FD-87BDE9C2A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841" y="2862298"/>
            <a:ext cx="7042210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71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584" y="980728"/>
            <a:ext cx="6335150" cy="4752528"/>
          </a:xfrm>
        </p:spPr>
        <p:txBody>
          <a:bodyPr>
            <a:normAutofit fontScale="92500"/>
          </a:bodyPr>
          <a:lstStyle/>
          <a:p>
            <a:r>
              <a:rPr lang="ru-RU" sz="2400" dirty="0"/>
              <a:t>Полностью ручной режим съёмки (</a:t>
            </a:r>
            <a:r>
              <a:rPr lang="en-US" sz="2400" dirty="0"/>
              <a:t>M</a:t>
            </a:r>
            <a:r>
              <a:rPr lang="ru-RU" sz="2400" dirty="0"/>
              <a:t>)</a:t>
            </a:r>
          </a:p>
          <a:p>
            <a:r>
              <a:rPr lang="ru-RU" sz="2400" dirty="0"/>
              <a:t>Невозможность автоматической фокусировки </a:t>
            </a:r>
            <a:r>
              <a:rPr lang="en-US" sz="2400" dirty="0"/>
              <a:t>(AF)</a:t>
            </a:r>
          </a:p>
          <a:p>
            <a:r>
              <a:rPr lang="ru-RU" sz="2400" dirty="0"/>
              <a:t>Необходимость высокой устойчивости фотооборудования</a:t>
            </a:r>
          </a:p>
          <a:p>
            <a:pPr lvl="1"/>
            <a:r>
              <a:rPr lang="ru-RU" sz="2400" dirty="0"/>
              <a:t>Отложенный или дистанционный спуск</a:t>
            </a:r>
          </a:p>
          <a:p>
            <a:r>
              <a:rPr lang="ru-RU" sz="2400" dirty="0"/>
              <a:t>Выпадение росы при длительных съёмках</a:t>
            </a:r>
          </a:p>
          <a:p>
            <a:pPr lvl="1"/>
            <a:r>
              <a:rPr lang="ru-RU" sz="2400" dirty="0"/>
              <a:t>Используются бленды и подогрев</a:t>
            </a:r>
          </a:p>
          <a:p>
            <a:r>
              <a:rPr lang="ru-RU" sz="2400" dirty="0"/>
              <a:t>Влияние городской засветки</a:t>
            </a:r>
          </a:p>
          <a:p>
            <a:pPr lvl="1"/>
            <a:r>
              <a:rPr lang="ru-RU" sz="2400" dirty="0"/>
              <a:t>Используются специальные светофильтры</a:t>
            </a:r>
          </a:p>
          <a:p>
            <a:r>
              <a:rPr lang="ru-RU" sz="2400" dirty="0"/>
              <a:t>Сложности обработки изображения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11560" y="188640"/>
            <a:ext cx="7924800" cy="65293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/>
              <a:t>Особенности астрофотографии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45977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5B212E-8E6C-4BDE-882A-9688549F6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624"/>
            <a:ext cx="7924800" cy="580926"/>
          </a:xfrm>
        </p:spPr>
        <p:txBody>
          <a:bodyPr/>
          <a:lstStyle/>
          <a:p>
            <a:pPr algn="ctr"/>
            <a:r>
              <a:rPr lang="ru-RU" dirty="0"/>
              <a:t>ШУМЫ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251B32-0038-4A19-A97F-98BA2DD5B7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7544" y="631718"/>
            <a:ext cx="8424936" cy="4114800"/>
          </a:xfrm>
        </p:spPr>
        <p:txBody>
          <a:bodyPr/>
          <a:lstStyle/>
          <a:p>
            <a:r>
              <a:rPr lang="ru-RU" dirty="0"/>
              <a:t>Величина теплового шума зависит от температуры и выдержки. На каждые 10°С, тепловой шум увеличивается вдвое. При малых Т (около 0°С), тепловой шум небольшой, сравним с шумом считывания, однако, при Т выше 20°С, он становится ощутимым. Для нивелирования используются </a:t>
            </a:r>
            <a:r>
              <a:rPr lang="ru-RU" dirty="0" err="1"/>
              <a:t>dark</a:t>
            </a:r>
            <a:r>
              <a:rPr lang="ru-RU" dirty="0"/>
              <a:t> кадры.</a:t>
            </a:r>
          </a:p>
          <a:p>
            <a:r>
              <a:rPr lang="ru-RU" dirty="0"/>
              <a:t>Фотонный шум (+шум неба) зависит от экспозиции и засветки неба. Для идеального фотоаппарата чем больше света мы накопили, тем меньше шума на изображении мы получим (тем больше полезный сигнал). </a:t>
            </a:r>
          </a:p>
          <a:p>
            <a:r>
              <a:rPr lang="ru-RU" dirty="0"/>
              <a:t>Шум считывания. Случайный, небольшой, но неустранимый. Не зависит от экспозиции. Увеличение ISO (усиления) снижает вклад шума считывания*. Минимальное ограничение фотонного шума (экспозиции и усиления), при котором шум считывания не более 3%.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0FE68B-124E-4A9C-A873-C227D3873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989" y="3645024"/>
            <a:ext cx="6066046" cy="29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589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4E145A-B3C4-4B2B-96D6-204249FB5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003" y="116632"/>
            <a:ext cx="7924800" cy="580926"/>
          </a:xfrm>
        </p:spPr>
        <p:txBody>
          <a:bodyPr/>
          <a:lstStyle/>
          <a:p>
            <a:pPr algn="ctr"/>
            <a:r>
              <a:rPr lang="ru-RU" dirty="0"/>
              <a:t>Выбор оптимального </a:t>
            </a:r>
            <a:r>
              <a:rPr lang="en-US" dirty="0"/>
              <a:t>ISO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F9A323-7403-413C-910F-7C1257B5E84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7504" y="730528"/>
            <a:ext cx="8856983" cy="5506784"/>
          </a:xfrm>
        </p:spPr>
        <p:txBody>
          <a:bodyPr>
            <a:normAutofit/>
          </a:bodyPr>
          <a:lstStyle/>
          <a:p>
            <a:r>
              <a:rPr lang="ru-RU" dirty="0"/>
              <a:t>ISO выдуманный параметр для цифровых камер и используется только для удобства</a:t>
            </a:r>
            <a:r>
              <a:rPr lang="en-US" dirty="0"/>
              <a:t>. </a:t>
            </a:r>
            <a:r>
              <a:rPr lang="ru-RU" dirty="0"/>
              <a:t>ISO не имеет отношения к светочувствительности матрицы</a:t>
            </a:r>
            <a:r>
              <a:rPr lang="en-US" dirty="0"/>
              <a:t> </a:t>
            </a:r>
            <a:r>
              <a:rPr lang="ru-RU" dirty="0"/>
              <a:t>и не влияет на количество накопленных электронов.</a:t>
            </a:r>
          </a:p>
          <a:p>
            <a:r>
              <a:rPr lang="ru-RU" dirty="0"/>
              <a:t>Коэффициент усиления </a:t>
            </a:r>
            <a:r>
              <a:rPr lang="en-US" dirty="0"/>
              <a:t>(gain)</a:t>
            </a:r>
            <a:r>
              <a:rPr lang="ru-RU" dirty="0"/>
              <a:t> зависит в т.ч. от используемого ISO (нелинейно). Усилению подлежит как полезный сигнал, так и все сопутствующие шумы. </a:t>
            </a:r>
          </a:p>
          <a:p>
            <a:r>
              <a:rPr lang="ru-RU" dirty="0"/>
              <a:t>Оптимальным значением будет минимальное ISO, которое позволит превысить шум АЦП.</a:t>
            </a:r>
          </a:p>
          <a:p>
            <a:r>
              <a:rPr lang="ru-RU" dirty="0"/>
              <a:t>Увеличение ISO позволяет сделать больше кадров за единицу времени и соответственно, значительно снизить шум итогового изображения, при их сложении. А также скрыть структурный шум матрицы.</a:t>
            </a:r>
          </a:p>
          <a:p>
            <a:r>
              <a:rPr lang="ru-RU" dirty="0"/>
              <a:t>Для фотоаппарата необходимо определить </a:t>
            </a:r>
            <a:r>
              <a:rPr lang="en-US" dirty="0"/>
              <a:t>ISO</a:t>
            </a:r>
            <a:r>
              <a:rPr lang="ru-RU" dirty="0"/>
              <a:t>, при котором </a:t>
            </a:r>
            <a:r>
              <a:rPr lang="ru-RU" dirty="0" err="1"/>
              <a:t>gain</a:t>
            </a:r>
            <a:r>
              <a:rPr lang="ru-RU" dirty="0"/>
              <a:t>=1, это т.н. </a:t>
            </a:r>
            <a:r>
              <a:rPr lang="en-US" dirty="0"/>
              <a:t>Unity ISO</a:t>
            </a:r>
            <a:r>
              <a:rPr lang="ru-RU" dirty="0"/>
              <a:t>. Ближайшее к нему значение в фотоаппарате и будет оптимальным для </a:t>
            </a:r>
            <a:r>
              <a:rPr lang="ru-RU" dirty="0" err="1"/>
              <a:t>астрофото</a:t>
            </a:r>
            <a:r>
              <a:rPr lang="ru-RU" dirty="0"/>
              <a:t>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000DF9-8764-43CB-A9DE-BE8020E32C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89"/>
          <a:stretch/>
        </p:blipFill>
        <p:spPr>
          <a:xfrm>
            <a:off x="2195736" y="4176080"/>
            <a:ext cx="4942808" cy="268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900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E17A9-BCE2-44B1-8E05-64CFF50DB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929" y="116632"/>
            <a:ext cx="7924800" cy="580926"/>
          </a:xfrm>
        </p:spPr>
        <p:txBody>
          <a:bodyPr/>
          <a:lstStyle/>
          <a:p>
            <a:pPr algn="ctr"/>
            <a:r>
              <a:rPr lang="ru-RU" dirty="0"/>
              <a:t>Динамический диапазон и </a:t>
            </a:r>
            <a:r>
              <a:rPr lang="ru-RU" dirty="0" err="1"/>
              <a:t>клиппинг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EA8E21-E2FA-4AC7-B74D-316BC307440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7504" y="763458"/>
            <a:ext cx="8928992" cy="3883271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ДД-возможность камеры одновременно отобразить на одном кадре как светлые, так и темные детали. </a:t>
            </a:r>
          </a:p>
          <a:p>
            <a:r>
              <a:rPr lang="ru-RU" dirty="0"/>
              <a:t>Динамический диапазон измеряется в EV (</a:t>
            </a:r>
            <a:r>
              <a:rPr lang="ru-RU" dirty="0" err="1"/>
              <a:t>exposure</a:t>
            </a:r>
            <a:r>
              <a:rPr lang="ru-RU" dirty="0"/>
              <a:t> </a:t>
            </a:r>
            <a:r>
              <a:rPr lang="ru-RU" dirty="0" err="1"/>
              <a:t>value</a:t>
            </a:r>
            <a:r>
              <a:rPr lang="ru-RU" dirty="0"/>
              <a:t>, </a:t>
            </a:r>
            <a:r>
              <a:rPr lang="ru-RU" dirty="0" err="1"/>
              <a:t>экспопара</a:t>
            </a:r>
            <a:r>
              <a:rPr lang="ru-RU" dirty="0"/>
              <a:t>, экспозиционное число, «ступень» или «стоп»). Это условное число, характеризующее соотношение выдержка/диафрагма/ISO. Одному и тому же экспозиционному числу могут соответствовать различные комбинации (</a:t>
            </a:r>
            <a:r>
              <a:rPr lang="ru-RU" dirty="0" err="1"/>
              <a:t>экспопары</a:t>
            </a:r>
            <a:r>
              <a:rPr lang="ru-RU" dirty="0"/>
              <a:t>), но одно и то же количество света. </a:t>
            </a:r>
          </a:p>
          <a:p>
            <a:r>
              <a:rPr lang="ru-RU" dirty="0"/>
              <a:t>Кога ДД не хватает, чтобы отобразить самую яркую область без потери деталей возникает т.н. «</a:t>
            </a:r>
            <a:r>
              <a:rPr lang="ru-RU" dirty="0" err="1"/>
              <a:t>пересвет</a:t>
            </a:r>
            <a:r>
              <a:rPr lang="ru-RU" dirty="0"/>
              <a:t>» или «</a:t>
            </a:r>
            <a:r>
              <a:rPr lang="ru-RU" dirty="0" err="1"/>
              <a:t>клиппинг</a:t>
            </a:r>
            <a:r>
              <a:rPr lang="ru-RU" dirty="0"/>
              <a:t>». Возникает из-за ограниченной ёмкости пикселя. Астрономические объекты требуют большого ДД.</a:t>
            </a:r>
            <a:r>
              <a:rPr lang="en-US" dirty="0"/>
              <a:t> </a:t>
            </a:r>
          </a:p>
          <a:p>
            <a:r>
              <a:rPr lang="en-US" dirty="0"/>
              <a:t>C</a:t>
            </a:r>
            <a:r>
              <a:rPr lang="ru-RU" dirty="0"/>
              <a:t> ростом усиления ёмкость пикселя сокращается и ДД падает, однако это происходит медленнее, чем один стоп ДД на один стоп ISO. Для каждого фотоаппарата можно сделать соответствующие расчёты и построить график зависимости.</a:t>
            </a:r>
          </a:p>
          <a:p>
            <a:r>
              <a:rPr lang="ru-RU" dirty="0"/>
              <a:t>Минимальный </a:t>
            </a:r>
            <a:r>
              <a:rPr lang="en-US" dirty="0"/>
              <a:t>ISO</a:t>
            </a:r>
            <a:r>
              <a:rPr lang="ru-RU" dirty="0"/>
              <a:t> - самый большой ДД. Увеличение выдержки также уменьшает ДД </a:t>
            </a:r>
            <a:r>
              <a:rPr lang="en-US" dirty="0"/>
              <a:t>(t’’x2=-1EV)</a:t>
            </a:r>
            <a:r>
              <a:rPr lang="ru-RU" dirty="0"/>
              <a:t>.</a:t>
            </a:r>
          </a:p>
          <a:p>
            <a:r>
              <a:rPr lang="ru-RU" dirty="0"/>
              <a:t>Для увеличения ДД применяют HDR, когда делается несколько кадров с короткой экспозицией в и складываются.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3F7CA3-11A2-4DEC-A24F-F42358BD8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4434516"/>
            <a:ext cx="4680520" cy="242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096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C1B1B6CE-07FD-4E29-B156-CA668A5BB4D9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945700417"/>
              </p:ext>
            </p:extLst>
          </p:nvPr>
        </p:nvGraphicFramePr>
        <p:xfrm>
          <a:off x="1173162" y="110809"/>
          <a:ext cx="6797675" cy="22216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3555">
                  <a:extLst>
                    <a:ext uri="{9D8B030D-6E8A-4147-A177-3AD203B41FA5}">
                      <a16:colId xmlns:a16="http://schemas.microsoft.com/office/drawing/2014/main" val="495921110"/>
                    </a:ext>
                  </a:extLst>
                </a:gridCol>
                <a:gridCol w="481330">
                  <a:extLst>
                    <a:ext uri="{9D8B030D-6E8A-4147-A177-3AD203B41FA5}">
                      <a16:colId xmlns:a16="http://schemas.microsoft.com/office/drawing/2014/main" val="3153473043"/>
                    </a:ext>
                  </a:extLst>
                </a:gridCol>
                <a:gridCol w="473075">
                  <a:extLst>
                    <a:ext uri="{9D8B030D-6E8A-4147-A177-3AD203B41FA5}">
                      <a16:colId xmlns:a16="http://schemas.microsoft.com/office/drawing/2014/main" val="3108164936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1657896549"/>
                    </a:ext>
                  </a:extLst>
                </a:gridCol>
                <a:gridCol w="589280">
                  <a:extLst>
                    <a:ext uri="{9D8B030D-6E8A-4147-A177-3AD203B41FA5}">
                      <a16:colId xmlns:a16="http://schemas.microsoft.com/office/drawing/2014/main" val="3702361021"/>
                    </a:ext>
                  </a:extLst>
                </a:gridCol>
                <a:gridCol w="635635">
                  <a:extLst>
                    <a:ext uri="{9D8B030D-6E8A-4147-A177-3AD203B41FA5}">
                      <a16:colId xmlns:a16="http://schemas.microsoft.com/office/drawing/2014/main" val="1654034954"/>
                    </a:ext>
                  </a:extLst>
                </a:gridCol>
                <a:gridCol w="1116965">
                  <a:extLst>
                    <a:ext uri="{9D8B030D-6E8A-4147-A177-3AD203B41FA5}">
                      <a16:colId xmlns:a16="http://schemas.microsoft.com/office/drawing/2014/main" val="3962285507"/>
                    </a:ext>
                  </a:extLst>
                </a:gridCol>
                <a:gridCol w="881380">
                  <a:extLst>
                    <a:ext uri="{9D8B030D-6E8A-4147-A177-3AD203B41FA5}">
                      <a16:colId xmlns:a16="http://schemas.microsoft.com/office/drawing/2014/main" val="1775618240"/>
                    </a:ext>
                  </a:extLst>
                </a:gridCol>
                <a:gridCol w="625475">
                  <a:extLst>
                    <a:ext uri="{9D8B030D-6E8A-4147-A177-3AD203B41FA5}">
                      <a16:colId xmlns:a16="http://schemas.microsoft.com/office/drawing/2014/main" val="3542895256"/>
                    </a:ext>
                  </a:extLst>
                </a:gridCol>
                <a:gridCol w="786130">
                  <a:extLst>
                    <a:ext uri="{9D8B030D-6E8A-4147-A177-3AD203B41FA5}">
                      <a16:colId xmlns:a16="http://schemas.microsoft.com/office/drawing/2014/main" val="21428971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ISO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gain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RN</a:t>
                      </a:r>
                      <a:r>
                        <a:rPr lang="en-US" sz="1100">
                          <a:effectLst/>
                        </a:rPr>
                        <a:t>, </a:t>
                      </a:r>
                      <a:r>
                        <a:rPr lang="ru-RU" sz="1100">
                          <a:effectLst/>
                        </a:rPr>
                        <a:t>e</a:t>
                      </a:r>
                      <a:r>
                        <a:rPr lang="ru-RU" sz="1100" baseline="300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RN</a:t>
                      </a:r>
                      <a:r>
                        <a:rPr lang="en-US" sz="1100">
                          <a:effectLst/>
                        </a:rPr>
                        <a:t>, </a:t>
                      </a:r>
                      <a:r>
                        <a:rPr lang="ru-RU" sz="1100">
                          <a:effectLst/>
                        </a:rPr>
                        <a:t>ADU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ДД</a:t>
                      </a:r>
                      <a:r>
                        <a:rPr lang="en-US" sz="1100">
                          <a:effectLst/>
                        </a:rPr>
                        <a:t>, </a:t>
                      </a:r>
                      <a:r>
                        <a:rPr lang="ru-RU" sz="1100">
                          <a:effectLst/>
                        </a:rPr>
                        <a:t>EV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Ёмкость (e</a:t>
                      </a:r>
                      <a:r>
                        <a:rPr lang="ru-RU" sz="1100" baseline="30000">
                          <a:effectLst/>
                        </a:rPr>
                        <a:t>-</a:t>
                      </a:r>
                      <a:r>
                        <a:rPr lang="ru-RU" sz="1100">
                          <a:effectLst/>
                        </a:rPr>
                        <a:t>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Требуемый фотонный шум (4RN)*, e</a:t>
                      </a:r>
                      <a:r>
                        <a:rPr lang="ru-RU" sz="1100" baseline="30000" dirty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Время накопления при ISO=1600, 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ADU min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</a:t>
                      </a:r>
                      <a:r>
                        <a:rPr lang="ru-RU" sz="1100">
                          <a:effectLst/>
                        </a:rPr>
                        <a:t>игнал (4</a:t>
                      </a:r>
                      <a:r>
                        <a:rPr lang="en-US" sz="1100">
                          <a:effectLst/>
                        </a:rPr>
                        <a:t>RN</a:t>
                      </a:r>
                      <a:r>
                        <a:rPr lang="en-US" sz="1100" baseline="30000">
                          <a:effectLst/>
                        </a:rPr>
                        <a:t>2</a:t>
                      </a:r>
                      <a:r>
                        <a:rPr lang="ru-RU" sz="1100">
                          <a:effectLst/>
                        </a:rPr>
                        <a:t>), e-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73582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0,58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10,27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5,96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24583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41,07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43,99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978,22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1686,58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372938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1,17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5,39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6,30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12292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21,56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12,12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543,65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464,66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814715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2,33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3,05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7,09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6146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12,19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3,87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346,12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148,55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84007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4,66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2,03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9,45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3073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8,11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1,72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306,65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65,80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187313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1600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9,32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1,55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14,43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1536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6,19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357,34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38,34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58357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3200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18,65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1,28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23,78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9,20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768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5,10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0,68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485,09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26,01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271874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6400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37,30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41,10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8,40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384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4,41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0,51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724,76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19,43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211685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12800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74,60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1,05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78,33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7,50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192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4,20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0,46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1315,94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17,64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90833830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AAF8DC4F-E060-4C22-A64E-3394C8DC3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47036"/>
            <a:ext cx="87404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*при котором вклад шума считывания равен 3%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ADU (</a:t>
            </a:r>
            <a:r>
              <a:rPr kumimoji="0" lang="ru-RU" altLang="ru-RU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analog-to-digital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units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Итоговый оцифрованный сигнал. Число фотоэлектронов, умноженное на коэффициент усиления.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006C0D-80A4-461D-AC5D-44A693167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161" y="2780636"/>
            <a:ext cx="6797675" cy="40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596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72719A-F252-4109-8FB3-CDD9F5495D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73" b="7127"/>
          <a:stretch/>
        </p:blipFill>
        <p:spPr>
          <a:xfrm>
            <a:off x="1" y="1"/>
            <a:ext cx="5868143" cy="27184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1C080A-C28A-4AED-996A-7D9DB0218F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50"/>
          <a:stretch/>
        </p:blipFill>
        <p:spPr>
          <a:xfrm>
            <a:off x="2411759" y="2589308"/>
            <a:ext cx="6730783" cy="426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362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365104"/>
            <a:ext cx="7924800" cy="782960"/>
          </a:xfrm>
        </p:spPr>
        <p:txBody>
          <a:bodyPr/>
          <a:lstStyle/>
          <a:p>
            <a:pPr algn="ctr"/>
            <a:r>
              <a:rPr lang="ru-RU" dirty="0"/>
              <a:t>Ясных ночей и хороших снимков!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548680"/>
            <a:ext cx="7924800" cy="3340968"/>
          </a:xfrm>
        </p:spPr>
        <p:txBody>
          <a:bodyPr>
            <a:normAutofit/>
          </a:bodyPr>
          <a:lstStyle/>
          <a:p>
            <a:r>
              <a:rPr lang="ru-RU" sz="2400" dirty="0"/>
              <a:t>Для получения хороших фотографий звёздного неба нужно много практиковаться, экспериментировать с настройками и различным оборудованием, а также научиться тщательно обрабатывать снимки.</a:t>
            </a:r>
          </a:p>
          <a:p>
            <a:r>
              <a:rPr lang="ru-RU" sz="2400" dirty="0"/>
              <a:t>Однако начать можно с самого простого зеркального фотоаппарата, выставив на нём рекомендуемые настройки и сфокусировавшись вручную на отдалённом ярком объекте – так вы можете получить очень красивые снимки!</a:t>
            </a:r>
          </a:p>
        </p:txBody>
      </p:sp>
    </p:spTree>
    <p:extLst>
      <p:ext uri="{BB962C8B-B14F-4D97-AF65-F5344CB8AC3E}">
        <p14:creationId xmlns:p14="http://schemas.microsoft.com/office/powerpoint/2010/main" val="2295467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924800" cy="652934"/>
          </a:xfrm>
        </p:spPr>
        <p:txBody>
          <a:bodyPr/>
          <a:lstStyle/>
          <a:p>
            <a:pPr algn="ctr"/>
            <a:r>
              <a:rPr lang="ru-RU" dirty="0"/>
              <a:t>Оборудование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1052736"/>
            <a:ext cx="7924800" cy="4662264"/>
          </a:xfrm>
        </p:spPr>
        <p:txBody>
          <a:bodyPr>
            <a:noAutofit/>
          </a:bodyPr>
          <a:lstStyle/>
          <a:p>
            <a:r>
              <a:rPr lang="ru-RU" sz="2000" b="1" dirty="0"/>
              <a:t>Объектив</a:t>
            </a:r>
            <a:r>
              <a:rPr lang="en-US" sz="2000" b="1" dirty="0"/>
              <a:t>/</a:t>
            </a:r>
            <a:r>
              <a:rPr lang="ru-RU" sz="2000" b="1" dirty="0"/>
              <a:t> телескоп (астрограф)</a:t>
            </a:r>
          </a:p>
          <a:p>
            <a:r>
              <a:rPr lang="ru-RU" sz="2000" b="1" dirty="0"/>
              <a:t>Монтировка/штатив</a:t>
            </a:r>
          </a:p>
          <a:p>
            <a:r>
              <a:rPr lang="ru-RU" sz="2000" b="1" dirty="0"/>
              <a:t>Цифровая камера</a:t>
            </a:r>
            <a:r>
              <a:rPr lang="ru-RU" sz="2000" dirty="0"/>
              <a:t>:</a:t>
            </a:r>
          </a:p>
          <a:p>
            <a:pPr lvl="1"/>
            <a:r>
              <a:rPr lang="ru-RU" sz="2000" dirty="0"/>
              <a:t>Зеркальный/</a:t>
            </a:r>
            <a:r>
              <a:rPr lang="ru-RU" sz="2000" dirty="0" err="1"/>
              <a:t>беззеркальный</a:t>
            </a:r>
            <a:r>
              <a:rPr lang="ru-RU" sz="2000" dirty="0"/>
              <a:t> фотоаппарат</a:t>
            </a:r>
          </a:p>
          <a:p>
            <a:pPr lvl="1"/>
            <a:r>
              <a:rPr lang="ru-RU" sz="2000" dirty="0"/>
              <a:t>Астрокамера</a:t>
            </a:r>
          </a:p>
          <a:p>
            <a:r>
              <a:rPr lang="ru-RU" sz="2000" dirty="0"/>
              <a:t>Дополнительное оборудование:</a:t>
            </a:r>
          </a:p>
          <a:p>
            <a:pPr lvl="1"/>
            <a:r>
              <a:rPr lang="ru-RU" sz="2000" dirty="0"/>
              <a:t>Светофильтры</a:t>
            </a:r>
          </a:p>
          <a:p>
            <a:pPr lvl="1"/>
            <a:r>
              <a:rPr lang="ru-RU" sz="2000" dirty="0"/>
              <a:t>Корректоры (комы, дисперсии)</a:t>
            </a:r>
          </a:p>
          <a:p>
            <a:pPr lvl="1"/>
            <a:r>
              <a:rPr lang="ru-RU" sz="2000" dirty="0"/>
              <a:t>Маска </a:t>
            </a:r>
            <a:r>
              <a:rPr lang="ru-RU" sz="2000" dirty="0" err="1"/>
              <a:t>Бахтинова</a:t>
            </a:r>
            <a:endParaRPr lang="ru-RU" sz="2000" dirty="0"/>
          </a:p>
          <a:p>
            <a:pPr lvl="1"/>
            <a:r>
              <a:rPr lang="ru-RU" sz="2000" dirty="0"/>
              <a:t>Часовой привод, </a:t>
            </a:r>
            <a:r>
              <a:rPr lang="ru-RU" sz="2000" dirty="0" err="1"/>
              <a:t>астротрекер</a:t>
            </a:r>
            <a:endParaRPr lang="ru-RU" sz="2000" dirty="0"/>
          </a:p>
          <a:p>
            <a:pPr lvl="1"/>
            <a:r>
              <a:rPr lang="ru-RU" sz="2000" dirty="0"/>
              <a:t>Гид</a:t>
            </a:r>
          </a:p>
          <a:p>
            <a:pPr lvl="1"/>
            <a:endParaRPr lang="ru-RU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00" y="2996952"/>
            <a:ext cx="1622425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726" y="1052736"/>
            <a:ext cx="1915399" cy="1492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1977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924800" cy="652934"/>
          </a:xfrm>
        </p:spPr>
        <p:txBody>
          <a:bodyPr/>
          <a:lstStyle/>
          <a:p>
            <a:pPr algn="ctr"/>
            <a:r>
              <a:rPr lang="ru-RU" dirty="0"/>
              <a:t>Виды </a:t>
            </a:r>
            <a:r>
              <a:rPr lang="ru-RU" dirty="0" err="1"/>
              <a:t>астрофото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1196752"/>
            <a:ext cx="7924800" cy="4374232"/>
          </a:xfrm>
        </p:spPr>
        <p:txBody>
          <a:bodyPr>
            <a:noAutofit/>
          </a:bodyPr>
          <a:lstStyle/>
          <a:p>
            <a:r>
              <a:rPr lang="ru-RU" sz="2400" dirty="0"/>
              <a:t>Пейзажная съёмка</a:t>
            </a:r>
          </a:p>
          <a:p>
            <a:pPr lvl="1"/>
            <a:r>
              <a:rPr lang="ru-RU" sz="2400" dirty="0"/>
              <a:t>Звёздные треки</a:t>
            </a:r>
          </a:p>
          <a:p>
            <a:pPr lvl="1"/>
            <a:r>
              <a:rPr lang="ru-RU" sz="2400" dirty="0"/>
              <a:t>Звёздные поля</a:t>
            </a:r>
          </a:p>
          <a:p>
            <a:pPr lvl="1"/>
            <a:r>
              <a:rPr lang="ru-RU" sz="2400" dirty="0" err="1"/>
              <a:t>Таймлапс</a:t>
            </a:r>
            <a:endParaRPr lang="ru-RU" sz="2400" dirty="0"/>
          </a:p>
          <a:p>
            <a:r>
              <a:rPr lang="ru-RU" sz="2400" dirty="0"/>
              <a:t>Лунно-планетная съёмка</a:t>
            </a:r>
          </a:p>
          <a:p>
            <a:r>
              <a:rPr lang="ru-RU" sz="2400" dirty="0"/>
              <a:t>Объекты глубокого космоса (</a:t>
            </a:r>
            <a:r>
              <a:rPr lang="ru-RU" sz="2400" dirty="0" err="1"/>
              <a:t>дипскай</a:t>
            </a:r>
            <a:r>
              <a:rPr lang="ru-RU" sz="2400" dirty="0"/>
              <a:t>)</a:t>
            </a:r>
          </a:p>
          <a:p>
            <a:endParaRPr lang="ru-RU" sz="2400" dirty="0"/>
          </a:p>
          <a:p>
            <a:r>
              <a:rPr lang="ru-RU" sz="2400" dirty="0"/>
              <a:t>Для каждого вида астрофотографии используется различное оборудование и режимы съёмки</a:t>
            </a:r>
          </a:p>
        </p:txBody>
      </p:sp>
    </p:spTree>
    <p:extLst>
      <p:ext uri="{BB962C8B-B14F-4D97-AF65-F5344CB8AC3E}">
        <p14:creationId xmlns:p14="http://schemas.microsoft.com/office/powerpoint/2010/main" val="3818124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9799"/>
            <a:ext cx="7924800" cy="590346"/>
          </a:xfrm>
        </p:spPr>
        <p:txBody>
          <a:bodyPr/>
          <a:lstStyle/>
          <a:p>
            <a:pPr algn="ctr"/>
            <a:r>
              <a:rPr lang="ru-RU" dirty="0"/>
              <a:t>Съёмка пейзажного </a:t>
            </a:r>
            <a:r>
              <a:rPr lang="ru-RU" dirty="0" err="1"/>
              <a:t>астрофото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15900" y="764704"/>
            <a:ext cx="6516340" cy="5256584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Прочный и устойчивый </a:t>
            </a:r>
            <a:r>
              <a:rPr lang="ru-RU" b="1" dirty="0"/>
              <a:t>штатив</a:t>
            </a:r>
          </a:p>
          <a:p>
            <a:r>
              <a:rPr lang="ru-RU" b="1" dirty="0"/>
              <a:t>Минимальное фокусное расстояние </a:t>
            </a:r>
            <a:r>
              <a:rPr lang="ru-RU" dirty="0"/>
              <a:t>(широкоугольный светосильный объектив)</a:t>
            </a:r>
          </a:p>
          <a:p>
            <a:r>
              <a:rPr lang="ru-RU" b="1" dirty="0"/>
              <a:t>Ручной режим съёмки (</a:t>
            </a:r>
            <a:r>
              <a:rPr lang="en-US" b="1" dirty="0"/>
              <a:t>M</a:t>
            </a:r>
            <a:r>
              <a:rPr lang="en-US" dirty="0"/>
              <a:t>)</a:t>
            </a:r>
            <a:r>
              <a:rPr lang="ru-RU" dirty="0"/>
              <a:t>, в формате </a:t>
            </a:r>
            <a:r>
              <a:rPr lang="en-US" dirty="0"/>
              <a:t>RAW</a:t>
            </a:r>
            <a:endParaRPr lang="ru-RU" dirty="0"/>
          </a:p>
          <a:p>
            <a:r>
              <a:rPr lang="ru-RU" b="1" dirty="0"/>
              <a:t>Выдержка не более 500</a:t>
            </a:r>
            <a:r>
              <a:rPr lang="en-US" b="1" dirty="0"/>
              <a:t>/f</a:t>
            </a:r>
            <a:r>
              <a:rPr lang="ru-RU" b="1" dirty="0"/>
              <a:t> секунд</a:t>
            </a:r>
            <a:r>
              <a:rPr lang="ru-RU" dirty="0"/>
              <a:t> (например, при</a:t>
            </a:r>
            <a:r>
              <a:rPr lang="en-US" dirty="0"/>
              <a:t> f=</a:t>
            </a:r>
            <a:r>
              <a:rPr lang="ru-RU" dirty="0"/>
              <a:t>24мм, </a:t>
            </a:r>
            <a:r>
              <a:rPr lang="en-US" dirty="0"/>
              <a:t>t=</a:t>
            </a:r>
            <a:r>
              <a:rPr lang="ru-RU" dirty="0"/>
              <a:t>25</a:t>
            </a:r>
            <a:r>
              <a:rPr lang="en-US" dirty="0"/>
              <a:t>”)</a:t>
            </a:r>
            <a:endParaRPr lang="ru-RU" dirty="0"/>
          </a:p>
          <a:p>
            <a:pPr lvl="1"/>
            <a:r>
              <a:rPr lang="ru-RU" dirty="0"/>
              <a:t>Здесь </a:t>
            </a:r>
            <a:r>
              <a:rPr lang="en-US" dirty="0"/>
              <a:t>f – </a:t>
            </a:r>
            <a:r>
              <a:rPr lang="ru-RU" dirty="0"/>
              <a:t>эквивалентное фокусное расстояние, полученное с учётом </a:t>
            </a:r>
            <a:r>
              <a:rPr lang="ru-RU" dirty="0" err="1"/>
              <a:t>кроп</a:t>
            </a:r>
            <a:r>
              <a:rPr lang="ru-RU" dirty="0"/>
              <a:t>-фактора камеры (у большинства 1,6)</a:t>
            </a:r>
          </a:p>
          <a:p>
            <a:pPr lvl="1"/>
            <a:r>
              <a:rPr lang="ru-RU" dirty="0"/>
              <a:t>Исключение - съёмка звёздных треков</a:t>
            </a:r>
          </a:p>
          <a:p>
            <a:r>
              <a:rPr lang="ru-RU" b="1" dirty="0"/>
              <a:t>Максимальная диафрагма </a:t>
            </a:r>
            <a:r>
              <a:rPr lang="ru-RU" dirty="0"/>
              <a:t>(</a:t>
            </a:r>
            <a:r>
              <a:rPr lang="en-US" dirty="0"/>
              <a:t>f/2,8)</a:t>
            </a:r>
            <a:r>
              <a:rPr lang="ru-RU" dirty="0"/>
              <a:t> объектива</a:t>
            </a:r>
            <a:endParaRPr lang="en-US" dirty="0"/>
          </a:p>
          <a:p>
            <a:r>
              <a:rPr lang="ru-RU" b="1" dirty="0"/>
              <a:t>Высокие значения </a:t>
            </a:r>
            <a:r>
              <a:rPr lang="en-US" b="1" dirty="0"/>
              <a:t>ISO</a:t>
            </a:r>
            <a:r>
              <a:rPr lang="en-US" dirty="0"/>
              <a:t> </a:t>
            </a:r>
            <a:r>
              <a:rPr lang="ru-RU" dirty="0"/>
              <a:t>(800-6000)</a:t>
            </a:r>
          </a:p>
          <a:p>
            <a:pPr lvl="1"/>
            <a:r>
              <a:rPr lang="ru-RU" dirty="0"/>
              <a:t>Точный подбор </a:t>
            </a:r>
            <a:r>
              <a:rPr lang="en-US" dirty="0"/>
              <a:t>ISO </a:t>
            </a:r>
            <a:r>
              <a:rPr lang="ru-RU" dirty="0"/>
              <a:t>довольно сложен, здесь можно </a:t>
            </a:r>
          </a:p>
          <a:p>
            <a:pPr marL="457200" lvl="1" indent="0">
              <a:buNone/>
            </a:pPr>
            <a:r>
              <a:rPr lang="ru-RU" dirty="0"/>
              <a:t>      поэкспериментировать</a:t>
            </a:r>
            <a:r>
              <a:rPr lang="en-US" dirty="0"/>
              <a:t> </a:t>
            </a:r>
            <a:r>
              <a:rPr lang="ru-RU" dirty="0"/>
              <a:t>с настройками</a:t>
            </a:r>
          </a:p>
          <a:p>
            <a:r>
              <a:rPr lang="ru-RU" b="1" dirty="0"/>
              <a:t>Отложенный старт </a:t>
            </a:r>
            <a:r>
              <a:rPr lang="ru-RU" dirty="0"/>
              <a:t>или пульт ДУ</a:t>
            </a:r>
          </a:p>
          <a:p>
            <a:r>
              <a:rPr lang="ru-RU" dirty="0"/>
              <a:t>Время и место съёмки:</a:t>
            </a:r>
          </a:p>
          <a:p>
            <a:pPr lvl="1"/>
            <a:r>
              <a:rPr lang="ru-RU" dirty="0"/>
              <a:t>Минимум засветки</a:t>
            </a:r>
          </a:p>
          <a:p>
            <a:pPr lvl="1"/>
            <a:r>
              <a:rPr lang="ru-RU" dirty="0"/>
              <a:t>Безлунная и безоблачная ночь</a:t>
            </a:r>
          </a:p>
          <a:p>
            <a:pPr lvl="1"/>
            <a:r>
              <a:rPr lang="ru-RU" dirty="0"/>
              <a:t>Большое поле обзора</a:t>
            </a:r>
          </a:p>
          <a:p>
            <a:endParaRPr lang="ru-RU" dirty="0"/>
          </a:p>
        </p:txBody>
      </p:sp>
      <p:sp>
        <p:nvSpPr>
          <p:cNvPr id="4" name="AutoShape 2" descr="zim://73d42de5-7322-2803-2645-52a69b815fa1.zim/I/m/Crop_Factor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096" y="3320898"/>
            <a:ext cx="3839904" cy="2585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660" y="1124744"/>
            <a:ext cx="2443323" cy="1836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106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остальное\Астрономия\Астрофото\2023 год\13.04.2023\IMG_02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80" y="0"/>
            <a:ext cx="4652888" cy="33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5" t="1272" r="7262"/>
          <a:stretch/>
        </p:blipFill>
        <p:spPr bwMode="auto">
          <a:xfrm>
            <a:off x="4644008" y="7475"/>
            <a:ext cx="4499992" cy="330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09802"/>
            <a:ext cx="6381080" cy="3540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957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594"/>
            <a:ext cx="7924800" cy="724942"/>
          </a:xfrm>
        </p:spPr>
        <p:txBody>
          <a:bodyPr/>
          <a:lstStyle/>
          <a:p>
            <a:pPr algn="ctr"/>
            <a:r>
              <a:rPr lang="ru-RU" dirty="0"/>
              <a:t>Съёмка объектов глубокого космоса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908720"/>
            <a:ext cx="8210872" cy="4968552"/>
          </a:xfrm>
        </p:spPr>
        <p:txBody>
          <a:bodyPr>
            <a:normAutofit fontScale="92500" lnSpcReduction="20000"/>
          </a:bodyPr>
          <a:lstStyle/>
          <a:p>
            <a:r>
              <a:rPr lang="ru-RU" sz="2000" dirty="0"/>
              <a:t>Необходим телескоп с достаточно большой апертурой (от 100 – 120мм) и </a:t>
            </a:r>
            <a:r>
              <a:rPr lang="en-US" sz="2000" dirty="0"/>
              <a:t>f/5</a:t>
            </a:r>
            <a:endParaRPr lang="ru-RU" sz="2000" dirty="0"/>
          </a:p>
          <a:p>
            <a:r>
              <a:rPr lang="ru-RU" sz="2000" dirty="0"/>
              <a:t>Съёмка на малых и средних увеличениях (съёмка в прямом фокусе)</a:t>
            </a:r>
          </a:p>
          <a:p>
            <a:r>
              <a:rPr lang="ru-RU" sz="2000" dirty="0"/>
              <a:t>Делается множество снимков на высоком </a:t>
            </a:r>
            <a:r>
              <a:rPr lang="en-US" sz="2000" dirty="0"/>
              <a:t>ISO </a:t>
            </a:r>
            <a:r>
              <a:rPr lang="ru-RU" sz="2000" dirty="0"/>
              <a:t>и с длинными выдержками (</a:t>
            </a:r>
            <a:r>
              <a:rPr lang="en-US" sz="2000" dirty="0"/>
              <a:t>2-5’)</a:t>
            </a:r>
            <a:endParaRPr lang="ru-RU" sz="2000" dirty="0"/>
          </a:p>
          <a:p>
            <a:r>
              <a:rPr lang="ru-RU" sz="2000" dirty="0"/>
              <a:t>Монтировка сбалансирована и точно выровнена на небесный полюс</a:t>
            </a:r>
          </a:p>
          <a:p>
            <a:r>
              <a:rPr lang="ru-RU" sz="2000" dirty="0"/>
              <a:t>Использование </a:t>
            </a:r>
            <a:r>
              <a:rPr lang="ru-RU" sz="2000" dirty="0" err="1"/>
              <a:t>гидирования</a:t>
            </a:r>
            <a:r>
              <a:rPr lang="ru-RU" sz="2000" dirty="0"/>
              <a:t> позволяет увеличить длительность выдержки</a:t>
            </a:r>
            <a:endParaRPr lang="en-US" sz="2000" dirty="0"/>
          </a:p>
          <a:p>
            <a:r>
              <a:rPr lang="ru-RU" sz="2000" dirty="0"/>
              <a:t>Наша главная задача – увеличить соотношение сигнал/шум, для этого:</a:t>
            </a:r>
          </a:p>
          <a:p>
            <a:pPr lvl="1"/>
            <a:r>
              <a:rPr lang="ru-RU" sz="2000" dirty="0"/>
              <a:t>Делаем как можно больше снимков объекта с одинаковыми настройками (</a:t>
            </a:r>
            <a:r>
              <a:rPr lang="ru-RU" sz="2000" dirty="0" err="1"/>
              <a:t>Лайтов</a:t>
            </a:r>
            <a:r>
              <a:rPr lang="ru-RU" sz="2000" dirty="0"/>
              <a:t>)</a:t>
            </a:r>
          </a:p>
          <a:p>
            <a:pPr lvl="1"/>
            <a:r>
              <a:rPr lang="ru-RU" sz="2000" dirty="0"/>
              <a:t>Делаем калибровочные кадры (</a:t>
            </a:r>
            <a:r>
              <a:rPr lang="ru-RU" sz="2000" dirty="0" err="1"/>
              <a:t>Флэты</a:t>
            </a:r>
            <a:r>
              <a:rPr lang="ru-RU" sz="2000" dirty="0"/>
              <a:t>, </a:t>
            </a:r>
            <a:r>
              <a:rPr lang="ru-RU" sz="2000" dirty="0" err="1"/>
              <a:t>Дарки</a:t>
            </a:r>
            <a:r>
              <a:rPr lang="ru-RU" sz="2000" dirty="0"/>
              <a:t>, </a:t>
            </a:r>
            <a:r>
              <a:rPr lang="ru-RU" sz="2000" dirty="0" err="1"/>
              <a:t>Биасы</a:t>
            </a:r>
            <a:r>
              <a:rPr lang="ru-RU" sz="2000" dirty="0"/>
              <a:t> (офсеты))</a:t>
            </a:r>
          </a:p>
          <a:p>
            <a:pPr lvl="1"/>
            <a:r>
              <a:rPr lang="ru-RU" sz="2000" dirty="0"/>
              <a:t>Увеличиваем время выдержки</a:t>
            </a:r>
          </a:p>
          <a:p>
            <a:r>
              <a:rPr lang="ru-RU" sz="2000" dirty="0"/>
              <a:t>Время и место съёмки: </a:t>
            </a:r>
          </a:p>
          <a:p>
            <a:pPr lvl="1"/>
            <a:r>
              <a:rPr lang="ru-RU" sz="2000" dirty="0"/>
              <a:t>Безлунная ночь</a:t>
            </a:r>
          </a:p>
          <a:p>
            <a:pPr lvl="1"/>
            <a:r>
              <a:rPr lang="ru-RU" sz="2000" dirty="0"/>
              <a:t>Минимум засветки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2935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31"/>
          <a:stretch/>
        </p:blipFill>
        <p:spPr bwMode="auto">
          <a:xfrm rot="5400000">
            <a:off x="-1371601" y="1371600"/>
            <a:ext cx="6858002" cy="411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532124"/>
            <a:ext cx="4996095" cy="3330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56"/>
          <a:stretch/>
        </p:blipFill>
        <p:spPr bwMode="auto">
          <a:xfrm>
            <a:off x="4085561" y="0"/>
            <a:ext cx="5058439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4044102"/>
      </p:ext>
    </p:extLst>
  </p:cSld>
  <p:clrMapOvr>
    <a:masterClrMapping/>
  </p:clrMapOvr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787</TotalTime>
  <Words>2682</Words>
  <Application>Microsoft Office PowerPoint</Application>
  <PresentationFormat>Экран (4:3)</PresentationFormat>
  <Paragraphs>296</Paragraphs>
  <Slides>35</Slides>
  <Notes>11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1" baseType="lpstr">
      <vt:lpstr>Arial</vt:lpstr>
      <vt:lpstr>Arial Narrow</vt:lpstr>
      <vt:lpstr>Calibri</vt:lpstr>
      <vt:lpstr>Cambria Math</vt:lpstr>
      <vt:lpstr>Times New Roman</vt:lpstr>
      <vt:lpstr>Горизонт</vt:lpstr>
      <vt:lpstr>Астрофотография</vt:lpstr>
      <vt:lpstr>Особенности астрофотографии</vt:lpstr>
      <vt:lpstr>Презентация PowerPoint</vt:lpstr>
      <vt:lpstr>Оборудование</vt:lpstr>
      <vt:lpstr>Виды астрофото</vt:lpstr>
      <vt:lpstr>Съёмка пейзажного астрофото</vt:lpstr>
      <vt:lpstr>Презентация PowerPoint</vt:lpstr>
      <vt:lpstr>Съёмка объектов глубокого космоса</vt:lpstr>
      <vt:lpstr>Презентация PowerPoint</vt:lpstr>
      <vt:lpstr>Лунно-планетная съёмка</vt:lpstr>
      <vt:lpstr>Презентация PowerPoint</vt:lpstr>
      <vt:lpstr>Дополнительное оборудование</vt:lpstr>
      <vt:lpstr>Дополнительное оборудование</vt:lpstr>
      <vt:lpstr>Презентация PowerPoint</vt:lpstr>
      <vt:lpstr>Светофильтры</vt:lpstr>
      <vt:lpstr>Презентация PowerPoint</vt:lpstr>
      <vt:lpstr>Светофильтры</vt:lpstr>
      <vt:lpstr>Презентация PowerPoint</vt:lpstr>
      <vt:lpstr>Калибровочные кадры</vt:lpstr>
      <vt:lpstr>Презентация PowerPoint</vt:lpstr>
      <vt:lpstr>Презентация PowerPoint</vt:lpstr>
      <vt:lpstr>Презентация PowerPoint</vt:lpstr>
      <vt:lpstr>Сложение снимков</vt:lpstr>
      <vt:lpstr>Сложение снимков</vt:lpstr>
      <vt:lpstr>Сложение снимков</vt:lpstr>
      <vt:lpstr>Презентация PowerPoint</vt:lpstr>
      <vt:lpstr>Обработка снимков</vt:lpstr>
      <vt:lpstr>Увеличение соотношения сигнал/шум</vt:lpstr>
      <vt:lpstr>Количество фото</vt:lpstr>
      <vt:lpstr>ШУМЫ</vt:lpstr>
      <vt:lpstr>Выбор оптимального ISO</vt:lpstr>
      <vt:lpstr>Динамический диапазон и клиппинг</vt:lpstr>
      <vt:lpstr>Презентация PowerPoint</vt:lpstr>
      <vt:lpstr>Презентация PowerPoint</vt:lpstr>
      <vt:lpstr>Ясных ночей и хороших снимков!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Астрофотография</dc:title>
  <dc:creator>user</dc:creator>
  <cp:lastModifiedBy>Борис Белов</cp:lastModifiedBy>
  <cp:revision>79</cp:revision>
  <dcterms:created xsi:type="dcterms:W3CDTF">2023-05-29T11:53:38Z</dcterms:created>
  <dcterms:modified xsi:type="dcterms:W3CDTF">2023-11-11T07:42:04Z</dcterms:modified>
</cp:coreProperties>
</file>